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handoutMasterIdLst>
    <p:handoutMasterId r:id="rId71"/>
  </p:handoutMasterIdLst>
  <p:sldIdLst>
    <p:sldId id="367" r:id="rId2"/>
    <p:sldId id="368" r:id="rId3"/>
    <p:sldId id="369" r:id="rId4"/>
    <p:sldId id="304" r:id="rId5"/>
    <p:sldId id="264" r:id="rId6"/>
    <p:sldId id="259" r:id="rId7"/>
    <p:sldId id="285" r:id="rId8"/>
    <p:sldId id="282" r:id="rId9"/>
    <p:sldId id="290" r:id="rId10"/>
    <p:sldId id="302" r:id="rId11"/>
    <p:sldId id="291" r:id="rId12"/>
    <p:sldId id="330" r:id="rId13"/>
    <p:sldId id="363" r:id="rId14"/>
    <p:sldId id="364" r:id="rId15"/>
    <p:sldId id="365" r:id="rId16"/>
    <p:sldId id="261" r:id="rId17"/>
    <p:sldId id="286" r:id="rId18"/>
    <p:sldId id="287" r:id="rId19"/>
    <p:sldId id="334" r:id="rId20"/>
    <p:sldId id="336" r:id="rId21"/>
    <p:sldId id="337" r:id="rId22"/>
    <p:sldId id="339" r:id="rId23"/>
    <p:sldId id="279" r:id="rId24"/>
    <p:sldId id="265" r:id="rId25"/>
    <p:sldId id="370" r:id="rId26"/>
    <p:sldId id="270" r:id="rId27"/>
    <p:sldId id="262" r:id="rId28"/>
    <p:sldId id="356" r:id="rId29"/>
    <p:sldId id="306" r:id="rId30"/>
    <p:sldId id="307" r:id="rId31"/>
    <p:sldId id="308" r:id="rId32"/>
    <p:sldId id="373" r:id="rId33"/>
    <p:sldId id="312" r:id="rId34"/>
    <p:sldId id="377" r:id="rId35"/>
    <p:sldId id="378" r:id="rId36"/>
    <p:sldId id="374" r:id="rId37"/>
    <p:sldId id="354" r:id="rId38"/>
    <p:sldId id="375" r:id="rId39"/>
    <p:sldId id="376" r:id="rId40"/>
    <p:sldId id="293" r:id="rId41"/>
    <p:sldId id="382" r:id="rId42"/>
    <p:sldId id="353" r:id="rId43"/>
    <p:sldId id="294" r:id="rId44"/>
    <p:sldId id="295" r:id="rId45"/>
    <p:sldId id="296" r:id="rId46"/>
    <p:sldId id="331" r:id="rId47"/>
    <p:sldId id="329" r:id="rId48"/>
    <p:sldId id="355" r:id="rId49"/>
    <p:sldId id="297" r:id="rId50"/>
    <p:sldId id="313" r:id="rId51"/>
    <p:sldId id="314" r:id="rId52"/>
    <p:sldId id="315" r:id="rId53"/>
    <p:sldId id="317" r:id="rId54"/>
    <p:sldId id="316" r:id="rId55"/>
    <p:sldId id="319" r:id="rId56"/>
    <p:sldId id="320" r:id="rId57"/>
    <p:sldId id="321" r:id="rId58"/>
    <p:sldId id="384" r:id="rId59"/>
    <p:sldId id="383" r:id="rId60"/>
    <p:sldId id="300" r:id="rId61"/>
    <p:sldId id="327" r:id="rId62"/>
    <p:sldId id="343" r:id="rId63"/>
    <p:sldId id="372" r:id="rId64"/>
    <p:sldId id="379" r:id="rId65"/>
    <p:sldId id="380" r:id="rId66"/>
    <p:sldId id="301" r:id="rId67"/>
    <p:sldId id="381" r:id="rId68"/>
    <p:sldId id="310" r:id="rId69"/>
  </p:sldIdLst>
  <p:sldSz cx="9144000" cy="6858000" type="screen4x3"/>
  <p:notesSz cx="6889750" cy="10021888"/>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4" d="100"/>
          <a:sy n="84" d="100"/>
        </p:scale>
        <p:origin x="1584" y="96"/>
      </p:cViewPr>
      <p:guideLst>
        <p:guide orient="horz" pos="2160"/>
        <p:guide pos="2880"/>
      </p:guideLst>
    </p:cSldViewPr>
  </p:slideViewPr>
  <p:notesTextViewPr>
    <p:cViewPr>
      <p:scale>
        <a:sx n="3" d="2"/>
        <a:sy n="3" d="2"/>
      </p:scale>
      <p:origin x="0" y="0"/>
    </p:cViewPr>
  </p:notesTextViewPr>
  <p:sorterViewPr>
    <p:cViewPr>
      <p:scale>
        <a:sx n="200" d="100"/>
        <a:sy n="200" d="100"/>
      </p:scale>
      <p:origin x="0" y="-10152"/>
    </p:cViewPr>
  </p:sorterViewPr>
  <p:notesViewPr>
    <p:cSldViewPr>
      <p:cViewPr varScale="1">
        <p:scale>
          <a:sx n="115" d="100"/>
          <a:sy n="115" d="100"/>
        </p:scale>
        <p:origin x="7818" y="90"/>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2" Type="http://schemas.openxmlformats.org/officeDocument/2006/relationships/oleObject" Target="file:///E:\Fred%202016\Mitgliederliste\Vereinsmitglieder%20Stand%2004.02.2024%20Arbeitsexemplar.xlsx" TargetMode="External"/><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view3D>
      <c:rotX val="15"/>
      <c:rotY val="20"/>
      <c:rAngAx val="1"/>
    </c:view3D>
    <c:floor>
      <c:thickness val="0"/>
      <c:spPr>
        <a:solidFill>
          <a:schemeClr val="bg1"/>
        </a:solidFill>
      </c:spPr>
    </c:floor>
    <c:sideWall>
      <c:thickness val="0"/>
      <c:spPr>
        <a:gradFill>
          <a:gsLst>
            <a:gs pos="0">
              <a:schemeClr val="accent6">
                <a:lumMod val="60000"/>
                <a:lumOff val="40000"/>
              </a:schemeClr>
            </a:gs>
            <a:gs pos="50000">
              <a:srgbClr val="FFFF00"/>
            </a:gs>
            <a:gs pos="100000">
              <a:schemeClr val="bg1">
                <a:lumMod val="85000"/>
              </a:schemeClr>
            </a:gs>
          </a:gsLst>
          <a:lin ang="5400000" scaled="0"/>
        </a:gradFill>
      </c:spPr>
    </c:sideWall>
    <c:backWall>
      <c:thickness val="0"/>
      <c:spPr>
        <a:gradFill>
          <a:gsLst>
            <a:gs pos="0">
              <a:schemeClr val="accent6">
                <a:lumMod val="60000"/>
                <a:lumOff val="40000"/>
              </a:schemeClr>
            </a:gs>
            <a:gs pos="50000">
              <a:srgbClr val="FFFF00"/>
            </a:gs>
            <a:gs pos="100000">
              <a:schemeClr val="bg1">
                <a:lumMod val="85000"/>
              </a:schemeClr>
            </a:gs>
          </a:gsLst>
          <a:lin ang="5400000" scaled="0"/>
        </a:gradFill>
      </c:spPr>
    </c:backWall>
    <c:plotArea>
      <c:layout/>
      <c:bar3DChart>
        <c:barDir val="col"/>
        <c:grouping val="clustered"/>
        <c:varyColors val="0"/>
        <c:ser>
          <c:idx val="0"/>
          <c:order val="0"/>
          <c:tx>
            <c:v>20 - 29 Jahre</c:v>
          </c:tx>
          <c:invertIfNegative val="0"/>
          <c:dLbls>
            <c:dLbl>
              <c:idx val="0"/>
              <c:layout>
                <c:manualLayout>
                  <c:x val="0"/>
                  <c:y val="-1.8648018648019547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8C6-4436-9CD8-4DCCB90C6957}"/>
                </c:ext>
              </c:extLst>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Demografische Aufteilung der Gartenpächter</c:v>
              </c:pt>
            </c:strLit>
          </c:cat>
          <c:val>
            <c:numRef>
              <c:f>'Pacht-Alter'!$K$11</c:f>
              <c:numCache>
                <c:formatCode>0</c:formatCode>
                <c:ptCount val="1"/>
                <c:pt idx="0">
                  <c:v>2</c:v>
                </c:pt>
              </c:numCache>
            </c:numRef>
          </c:val>
          <c:extLst>
            <c:ext xmlns:c16="http://schemas.microsoft.com/office/drawing/2014/chart" uri="{C3380CC4-5D6E-409C-BE32-E72D297353CC}">
              <c16:uniqueId val="{00000001-58C6-4436-9CD8-4DCCB90C6957}"/>
            </c:ext>
          </c:extLst>
        </c:ser>
        <c:ser>
          <c:idx val="1"/>
          <c:order val="1"/>
          <c:tx>
            <c:v>30-49 Jahre</c:v>
          </c:tx>
          <c:invertIfNegative val="0"/>
          <c:dLbls>
            <c:dLbl>
              <c:idx val="0"/>
              <c:layout>
                <c:manualLayout>
                  <c:x val="0"/>
                  <c:y val="-2.7972027972028256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8C6-4436-9CD8-4DCCB90C6957}"/>
                </c:ext>
              </c:extLst>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Demografische Aufteilung der Gartenpächter</c:v>
              </c:pt>
            </c:strLit>
          </c:cat>
          <c:val>
            <c:numRef>
              <c:f>'Pacht-Alter'!$K$12</c:f>
              <c:numCache>
                <c:formatCode>0</c:formatCode>
                <c:ptCount val="1"/>
                <c:pt idx="0">
                  <c:v>21</c:v>
                </c:pt>
              </c:numCache>
            </c:numRef>
          </c:val>
          <c:extLst>
            <c:ext xmlns:c16="http://schemas.microsoft.com/office/drawing/2014/chart" uri="{C3380CC4-5D6E-409C-BE32-E72D297353CC}">
              <c16:uniqueId val="{00000003-58C6-4436-9CD8-4DCCB90C6957}"/>
            </c:ext>
          </c:extLst>
        </c:ser>
        <c:ser>
          <c:idx val="2"/>
          <c:order val="2"/>
          <c:tx>
            <c:v>50-69 Jahre</c:v>
          </c:tx>
          <c:invertIfNegative val="0"/>
          <c:dLbls>
            <c:dLbl>
              <c:idx val="0"/>
              <c:layout>
                <c:manualLayout>
                  <c:x val="0"/>
                  <c:y val="-1.8648018648019547E-2"/>
                </c:manualLayout>
              </c:layout>
              <c:showLegendKey val="1"/>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58C6-4436-9CD8-4DCCB90C6957}"/>
                </c:ext>
              </c:extLst>
            </c:dLbl>
            <c:spPr>
              <a:noFill/>
              <a:ln>
                <a:noFill/>
              </a:ln>
              <a:effectLst/>
            </c:spPr>
            <c:showLegendKey val="1"/>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Demografische Aufteilung der Gartenpächter</c:v>
              </c:pt>
            </c:strLit>
          </c:cat>
          <c:val>
            <c:numRef>
              <c:f>'Pacht-Alter'!$K$13</c:f>
              <c:numCache>
                <c:formatCode>0</c:formatCode>
                <c:ptCount val="1"/>
                <c:pt idx="0">
                  <c:v>47</c:v>
                </c:pt>
              </c:numCache>
            </c:numRef>
          </c:val>
          <c:extLst>
            <c:ext xmlns:c16="http://schemas.microsoft.com/office/drawing/2014/chart" uri="{C3380CC4-5D6E-409C-BE32-E72D297353CC}">
              <c16:uniqueId val="{00000005-58C6-4436-9CD8-4DCCB90C6957}"/>
            </c:ext>
          </c:extLst>
        </c:ser>
        <c:ser>
          <c:idx val="3"/>
          <c:order val="3"/>
          <c:tx>
            <c:v>70-89 Jahre</c:v>
          </c:tx>
          <c:invertIfNegative val="0"/>
          <c:dLbls>
            <c:dLbl>
              <c:idx val="0"/>
              <c:layout>
                <c:manualLayout>
                  <c:x val="1.8767326527837729E-2"/>
                  <c:y val="-2.7972027972028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58C6-4436-9CD8-4DCCB90C69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Demografische Aufteilung der Gartenpächter</c:v>
              </c:pt>
            </c:strLit>
          </c:cat>
          <c:val>
            <c:numRef>
              <c:f>'Pacht-Alter'!$K$14</c:f>
              <c:numCache>
                <c:formatCode>0</c:formatCode>
                <c:ptCount val="1"/>
                <c:pt idx="0">
                  <c:v>31</c:v>
                </c:pt>
              </c:numCache>
            </c:numRef>
          </c:val>
          <c:extLst>
            <c:ext xmlns:c16="http://schemas.microsoft.com/office/drawing/2014/chart" uri="{C3380CC4-5D6E-409C-BE32-E72D297353CC}">
              <c16:uniqueId val="{00000007-58C6-4436-9CD8-4DCCB90C6957}"/>
            </c:ext>
          </c:extLst>
        </c:ser>
        <c:ser>
          <c:idx val="4"/>
          <c:order val="4"/>
          <c:tx>
            <c:v>90- XXX Jahre</c:v>
          </c:tx>
          <c:invertIfNegative val="0"/>
          <c:dLbls>
            <c:dLbl>
              <c:idx val="0"/>
              <c:layout>
                <c:manualLayout>
                  <c:x val="6.8244823737591684E-3"/>
                  <c:y val="-2.797202797202825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58C6-4436-9CD8-4DCCB90C6957}"/>
                </c:ext>
              </c:extLst>
            </c:dLbl>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Lit>
              <c:ptCount val="1"/>
              <c:pt idx="0">
                <c:v>Demografische Aufteilung der Gartenpächter</c:v>
              </c:pt>
            </c:strLit>
          </c:cat>
          <c:val>
            <c:numRef>
              <c:f>'Pacht-Alter'!$K$15</c:f>
              <c:numCache>
                <c:formatCode>0</c:formatCode>
                <c:ptCount val="1"/>
                <c:pt idx="0">
                  <c:v>0</c:v>
                </c:pt>
              </c:numCache>
            </c:numRef>
          </c:val>
          <c:extLst>
            <c:ext xmlns:c16="http://schemas.microsoft.com/office/drawing/2014/chart" uri="{C3380CC4-5D6E-409C-BE32-E72D297353CC}">
              <c16:uniqueId val="{00000009-58C6-4436-9CD8-4DCCB90C6957}"/>
            </c:ext>
          </c:extLst>
        </c:ser>
        <c:dLbls>
          <c:showLegendKey val="0"/>
          <c:showVal val="0"/>
          <c:showCatName val="0"/>
          <c:showSerName val="0"/>
          <c:showPercent val="0"/>
          <c:showBubbleSize val="0"/>
        </c:dLbls>
        <c:gapWidth val="106"/>
        <c:gapDepth val="394"/>
        <c:shape val="box"/>
        <c:axId val="134826624"/>
        <c:axId val="134861184"/>
        <c:axId val="0"/>
      </c:bar3DChart>
      <c:catAx>
        <c:axId val="134826624"/>
        <c:scaling>
          <c:orientation val="minMax"/>
        </c:scaling>
        <c:delete val="0"/>
        <c:axPos val="b"/>
        <c:numFmt formatCode="General" sourceLinked="0"/>
        <c:majorTickMark val="out"/>
        <c:minorTickMark val="none"/>
        <c:tickLblPos val="nextTo"/>
        <c:spPr>
          <a:solidFill>
            <a:schemeClr val="bg1"/>
          </a:solidFill>
        </c:spPr>
        <c:txPr>
          <a:bodyPr/>
          <a:lstStyle/>
          <a:p>
            <a:pPr>
              <a:defRPr sz="1200">
                <a:solidFill>
                  <a:srgbClr val="FF0000"/>
                </a:solidFill>
              </a:defRPr>
            </a:pPr>
            <a:endParaRPr lang="de-DE"/>
          </a:p>
        </c:txPr>
        <c:crossAx val="134861184"/>
        <c:crosses val="autoZero"/>
        <c:auto val="1"/>
        <c:lblAlgn val="ctr"/>
        <c:lblOffset val="100"/>
        <c:noMultiLvlLbl val="0"/>
      </c:catAx>
      <c:valAx>
        <c:axId val="134861184"/>
        <c:scaling>
          <c:orientation val="minMax"/>
        </c:scaling>
        <c:delete val="0"/>
        <c:axPos val="l"/>
        <c:majorGridlines/>
        <c:numFmt formatCode="0" sourceLinked="1"/>
        <c:majorTickMark val="out"/>
        <c:minorTickMark val="none"/>
        <c:tickLblPos val="nextTo"/>
        <c:crossAx val="134826624"/>
        <c:crosses val="autoZero"/>
        <c:crossBetween val="between"/>
      </c:valAx>
    </c:plotArea>
    <c:legend>
      <c:legendPos val="b"/>
      <c:layout>
        <c:manualLayout>
          <c:xMode val="edge"/>
          <c:yMode val="edge"/>
          <c:x val="0.14351134126871964"/>
          <c:y val="0.78529009048694087"/>
          <c:w val="0.70274059390192201"/>
          <c:h val="5.6201751004900609E-2"/>
        </c:manualLayout>
      </c:layout>
      <c:overlay val="0"/>
    </c:legend>
    <c:plotVisOnly val="1"/>
    <c:dispBlanksAs val="gap"/>
    <c:showDLblsOverMax val="0"/>
  </c:chart>
  <c:spPr>
    <a:solidFill>
      <a:schemeClr val="accent1"/>
    </a:solidFill>
  </c:sp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86309" cy="501655"/>
          </a:xfrm>
          <a:prstGeom prst="rect">
            <a:avLst/>
          </a:prstGeom>
        </p:spPr>
        <p:txBody>
          <a:bodyPr vert="horz" lIns="92455" tIns="46228" rIns="92455" bIns="46228" rtlCol="0"/>
          <a:lstStyle>
            <a:lvl1pPr algn="l">
              <a:defRPr sz="1200"/>
            </a:lvl1pPr>
          </a:lstStyle>
          <a:p>
            <a:endParaRPr lang="de-DE"/>
          </a:p>
        </p:txBody>
      </p:sp>
      <p:sp>
        <p:nvSpPr>
          <p:cNvPr id="3" name="Datumsplatzhalter 2"/>
          <p:cNvSpPr>
            <a:spLocks noGrp="1"/>
          </p:cNvSpPr>
          <p:nvPr>
            <p:ph type="dt" sz="quarter" idx="1"/>
          </p:nvPr>
        </p:nvSpPr>
        <p:spPr>
          <a:xfrm>
            <a:off x="3901833" y="0"/>
            <a:ext cx="2986309" cy="501655"/>
          </a:xfrm>
          <a:prstGeom prst="rect">
            <a:avLst/>
          </a:prstGeom>
        </p:spPr>
        <p:txBody>
          <a:bodyPr vert="horz" lIns="92455" tIns="46228" rIns="92455" bIns="46228" rtlCol="0"/>
          <a:lstStyle>
            <a:lvl1pPr algn="r">
              <a:defRPr sz="1200"/>
            </a:lvl1pPr>
          </a:lstStyle>
          <a:p>
            <a:fld id="{850FE8E1-5C91-49A9-89D7-368E7B3A9AF0}" type="datetimeFigureOut">
              <a:rPr lang="de-DE" smtClean="0"/>
              <a:pPr/>
              <a:t>09.02.2024</a:t>
            </a:fld>
            <a:endParaRPr lang="de-DE"/>
          </a:p>
        </p:txBody>
      </p:sp>
      <p:sp>
        <p:nvSpPr>
          <p:cNvPr id="4" name="Fußzeilenplatzhalter 3"/>
          <p:cNvSpPr>
            <a:spLocks noGrp="1"/>
          </p:cNvSpPr>
          <p:nvPr>
            <p:ph type="ftr" sz="quarter" idx="2"/>
          </p:nvPr>
        </p:nvSpPr>
        <p:spPr>
          <a:xfrm>
            <a:off x="0" y="9520233"/>
            <a:ext cx="2986309" cy="501655"/>
          </a:xfrm>
          <a:prstGeom prst="rect">
            <a:avLst/>
          </a:prstGeom>
        </p:spPr>
        <p:txBody>
          <a:bodyPr vert="horz" lIns="92455" tIns="46228" rIns="92455" bIns="46228" rtlCol="0" anchor="b"/>
          <a:lstStyle>
            <a:lvl1pPr algn="l">
              <a:defRPr sz="1200"/>
            </a:lvl1pPr>
          </a:lstStyle>
          <a:p>
            <a:endParaRPr lang="de-DE"/>
          </a:p>
        </p:txBody>
      </p:sp>
      <p:sp>
        <p:nvSpPr>
          <p:cNvPr id="5" name="Foliennummernplatzhalter 4"/>
          <p:cNvSpPr>
            <a:spLocks noGrp="1"/>
          </p:cNvSpPr>
          <p:nvPr>
            <p:ph type="sldNum" sz="quarter" idx="3"/>
          </p:nvPr>
        </p:nvSpPr>
        <p:spPr>
          <a:xfrm>
            <a:off x="3901833" y="9520233"/>
            <a:ext cx="2986309" cy="501655"/>
          </a:xfrm>
          <a:prstGeom prst="rect">
            <a:avLst/>
          </a:prstGeom>
        </p:spPr>
        <p:txBody>
          <a:bodyPr vert="horz" lIns="92455" tIns="46228" rIns="92455" bIns="46228" rtlCol="0" anchor="b"/>
          <a:lstStyle>
            <a:lvl1pPr algn="r">
              <a:defRPr sz="1200"/>
            </a:lvl1pPr>
          </a:lstStyle>
          <a:p>
            <a:fld id="{850406ED-1207-46F6-8CA9-4EBF9A675F8E}" type="slidenum">
              <a:rPr lang="de-DE" smtClean="0"/>
              <a:pPr/>
              <a:t>‹Nr.›</a:t>
            </a:fld>
            <a:endParaRPr lang="de-DE"/>
          </a:p>
        </p:txBody>
      </p:sp>
    </p:spTree>
    <p:extLst>
      <p:ext uri="{BB962C8B-B14F-4D97-AF65-F5344CB8AC3E}">
        <p14:creationId xmlns:p14="http://schemas.microsoft.com/office/powerpoint/2010/main" val="219646809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1"/>
            <a:ext cx="2985558" cy="501094"/>
          </a:xfrm>
          <a:prstGeom prst="rect">
            <a:avLst/>
          </a:prstGeom>
        </p:spPr>
        <p:txBody>
          <a:bodyPr vert="horz" lIns="92455" tIns="46228" rIns="92455" bIns="46228" rtlCol="0"/>
          <a:lstStyle>
            <a:lvl1pPr algn="l">
              <a:defRPr sz="1200"/>
            </a:lvl1pPr>
          </a:lstStyle>
          <a:p>
            <a:endParaRPr lang="de-DE"/>
          </a:p>
        </p:txBody>
      </p:sp>
      <p:sp>
        <p:nvSpPr>
          <p:cNvPr id="3" name="Datumsplatzhalter 2"/>
          <p:cNvSpPr>
            <a:spLocks noGrp="1"/>
          </p:cNvSpPr>
          <p:nvPr>
            <p:ph type="dt" idx="1"/>
          </p:nvPr>
        </p:nvSpPr>
        <p:spPr>
          <a:xfrm>
            <a:off x="3902598" y="1"/>
            <a:ext cx="2985558" cy="501094"/>
          </a:xfrm>
          <a:prstGeom prst="rect">
            <a:avLst/>
          </a:prstGeom>
        </p:spPr>
        <p:txBody>
          <a:bodyPr vert="horz" lIns="92455" tIns="46228" rIns="92455" bIns="46228" rtlCol="0"/>
          <a:lstStyle>
            <a:lvl1pPr algn="r">
              <a:defRPr sz="1200"/>
            </a:lvl1pPr>
          </a:lstStyle>
          <a:p>
            <a:fld id="{006E39C6-A264-4F88-893D-9B8B2B6B424C}" type="datetimeFigureOut">
              <a:rPr lang="de-DE" smtClean="0"/>
              <a:pPr/>
              <a:t>09.02.2024</a:t>
            </a:fld>
            <a:endParaRPr lang="de-DE"/>
          </a:p>
        </p:txBody>
      </p:sp>
      <p:sp>
        <p:nvSpPr>
          <p:cNvPr id="4" name="Folienbildplatzhalter 3"/>
          <p:cNvSpPr>
            <a:spLocks noGrp="1" noRot="1" noChangeAspect="1"/>
          </p:cNvSpPr>
          <p:nvPr>
            <p:ph type="sldImg" idx="2"/>
          </p:nvPr>
        </p:nvSpPr>
        <p:spPr>
          <a:xfrm>
            <a:off x="938213" y="750888"/>
            <a:ext cx="5013325" cy="3759200"/>
          </a:xfrm>
          <a:prstGeom prst="rect">
            <a:avLst/>
          </a:prstGeom>
          <a:noFill/>
          <a:ln w="12700">
            <a:solidFill>
              <a:prstClr val="black"/>
            </a:solidFill>
          </a:ln>
        </p:spPr>
        <p:txBody>
          <a:bodyPr vert="horz" lIns="92455" tIns="46228" rIns="92455" bIns="46228" rtlCol="0" anchor="ctr"/>
          <a:lstStyle/>
          <a:p>
            <a:endParaRPr lang="de-DE"/>
          </a:p>
        </p:txBody>
      </p:sp>
      <p:sp>
        <p:nvSpPr>
          <p:cNvPr id="5" name="Notizenplatzhalter 4"/>
          <p:cNvSpPr>
            <a:spLocks noGrp="1"/>
          </p:cNvSpPr>
          <p:nvPr>
            <p:ph type="body" sz="quarter" idx="3"/>
          </p:nvPr>
        </p:nvSpPr>
        <p:spPr>
          <a:xfrm>
            <a:off x="688976" y="4760398"/>
            <a:ext cx="5511800" cy="4509850"/>
          </a:xfrm>
          <a:prstGeom prst="rect">
            <a:avLst/>
          </a:prstGeom>
        </p:spPr>
        <p:txBody>
          <a:bodyPr vert="horz" lIns="92455" tIns="46228" rIns="92455" bIns="46228" rtlCol="0"/>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1" y="9519055"/>
            <a:ext cx="2985558" cy="501094"/>
          </a:xfrm>
          <a:prstGeom prst="rect">
            <a:avLst/>
          </a:prstGeom>
        </p:spPr>
        <p:txBody>
          <a:bodyPr vert="horz" lIns="92455" tIns="46228" rIns="92455" bIns="46228" rtlCol="0" anchor="b"/>
          <a:lstStyle>
            <a:lvl1pPr algn="l">
              <a:defRPr sz="1200"/>
            </a:lvl1pPr>
          </a:lstStyle>
          <a:p>
            <a:endParaRPr lang="de-DE"/>
          </a:p>
        </p:txBody>
      </p:sp>
      <p:sp>
        <p:nvSpPr>
          <p:cNvPr id="7" name="Foliennummernplatzhalter 6"/>
          <p:cNvSpPr>
            <a:spLocks noGrp="1"/>
          </p:cNvSpPr>
          <p:nvPr>
            <p:ph type="sldNum" sz="quarter" idx="5"/>
          </p:nvPr>
        </p:nvSpPr>
        <p:spPr>
          <a:xfrm>
            <a:off x="3902598" y="9519055"/>
            <a:ext cx="2985558" cy="501094"/>
          </a:xfrm>
          <a:prstGeom prst="rect">
            <a:avLst/>
          </a:prstGeom>
        </p:spPr>
        <p:txBody>
          <a:bodyPr vert="horz" lIns="92455" tIns="46228" rIns="92455" bIns="46228" rtlCol="0" anchor="b"/>
          <a:lstStyle>
            <a:lvl1pPr algn="r">
              <a:defRPr sz="1200"/>
            </a:lvl1pPr>
          </a:lstStyle>
          <a:p>
            <a:fld id="{ED0DF3FB-CA3A-48FF-9355-EBCE0EB266A5}" type="slidenum">
              <a:rPr lang="de-DE" smtClean="0"/>
              <a:pPr/>
              <a:t>‹Nr.›</a:t>
            </a:fld>
            <a:endParaRPr lang="de-DE"/>
          </a:p>
        </p:txBody>
      </p:sp>
    </p:spTree>
    <p:extLst>
      <p:ext uri="{BB962C8B-B14F-4D97-AF65-F5344CB8AC3E}">
        <p14:creationId xmlns:p14="http://schemas.microsoft.com/office/powerpoint/2010/main" val="14968502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a:t>
            </a:fld>
            <a:endParaRPr lang="de-DE"/>
          </a:p>
        </p:txBody>
      </p:sp>
    </p:spTree>
    <p:extLst>
      <p:ext uri="{BB962C8B-B14F-4D97-AF65-F5344CB8AC3E}">
        <p14:creationId xmlns:p14="http://schemas.microsoft.com/office/powerpoint/2010/main" val="318104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10</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11</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12</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54738-0AB9-431D-A3B5-8DFF8B9B259E}" type="slidenum">
              <a:rPr lang="de-DE" smtClean="0"/>
              <a:pPr/>
              <a:t>13</a:t>
            </a:fld>
            <a:endParaRPr lang="de-DE"/>
          </a:p>
        </p:txBody>
      </p:sp>
    </p:spTree>
    <p:extLst>
      <p:ext uri="{BB962C8B-B14F-4D97-AF65-F5344CB8AC3E}">
        <p14:creationId xmlns:p14="http://schemas.microsoft.com/office/powerpoint/2010/main" val="28696787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54738-0AB9-431D-A3B5-8DFF8B9B259E}" type="slidenum">
              <a:rPr lang="de-DE" smtClean="0"/>
              <a:pPr/>
              <a:t>14</a:t>
            </a:fld>
            <a:endParaRPr lang="de-DE"/>
          </a:p>
        </p:txBody>
      </p:sp>
    </p:spTree>
    <p:extLst>
      <p:ext uri="{BB962C8B-B14F-4D97-AF65-F5344CB8AC3E}">
        <p14:creationId xmlns:p14="http://schemas.microsoft.com/office/powerpoint/2010/main" val="24598108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2C454738-0AB9-431D-A3B5-8DFF8B9B259E}" type="slidenum">
              <a:rPr lang="de-DE" smtClean="0"/>
              <a:pPr/>
              <a:t>15</a:t>
            </a:fld>
            <a:endParaRPr lang="de-DE"/>
          </a:p>
        </p:txBody>
      </p:sp>
    </p:spTree>
    <p:extLst>
      <p:ext uri="{BB962C8B-B14F-4D97-AF65-F5344CB8AC3E}">
        <p14:creationId xmlns:p14="http://schemas.microsoft.com/office/powerpoint/2010/main" val="292060407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16</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17</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18</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19</a:t>
            </a:fld>
            <a:endParaRPr lang="de-DE"/>
          </a:p>
        </p:txBody>
      </p:sp>
    </p:spTree>
    <p:extLst>
      <p:ext uri="{BB962C8B-B14F-4D97-AF65-F5344CB8AC3E}">
        <p14:creationId xmlns:p14="http://schemas.microsoft.com/office/powerpoint/2010/main" val="4141801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a:t>
            </a:fld>
            <a:endParaRPr lang="de-DE"/>
          </a:p>
        </p:txBody>
      </p:sp>
    </p:spTree>
    <p:extLst>
      <p:ext uri="{BB962C8B-B14F-4D97-AF65-F5344CB8AC3E}">
        <p14:creationId xmlns:p14="http://schemas.microsoft.com/office/powerpoint/2010/main" val="744454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20</a:t>
            </a:fld>
            <a:endParaRPr lang="de-DE"/>
          </a:p>
        </p:txBody>
      </p:sp>
    </p:spTree>
    <p:extLst>
      <p:ext uri="{BB962C8B-B14F-4D97-AF65-F5344CB8AC3E}">
        <p14:creationId xmlns:p14="http://schemas.microsoft.com/office/powerpoint/2010/main" val="5388204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21</a:t>
            </a:fld>
            <a:endParaRPr lang="de-DE"/>
          </a:p>
        </p:txBody>
      </p:sp>
    </p:spTree>
    <p:extLst>
      <p:ext uri="{BB962C8B-B14F-4D97-AF65-F5344CB8AC3E}">
        <p14:creationId xmlns:p14="http://schemas.microsoft.com/office/powerpoint/2010/main" val="10175578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22</a:t>
            </a:fld>
            <a:endParaRPr lang="de-DE"/>
          </a:p>
        </p:txBody>
      </p:sp>
    </p:spTree>
    <p:extLst>
      <p:ext uri="{BB962C8B-B14F-4D97-AF65-F5344CB8AC3E}">
        <p14:creationId xmlns:p14="http://schemas.microsoft.com/office/powerpoint/2010/main" val="13847171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23</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24</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25</a:t>
            </a:fld>
            <a:endParaRPr lang="de-DE"/>
          </a:p>
        </p:txBody>
      </p:sp>
    </p:spTree>
    <p:extLst>
      <p:ext uri="{BB962C8B-B14F-4D97-AF65-F5344CB8AC3E}">
        <p14:creationId xmlns:p14="http://schemas.microsoft.com/office/powerpoint/2010/main" val="106589960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26</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27</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28</a:t>
            </a:fld>
            <a:endParaRPr lang="de-DE"/>
          </a:p>
        </p:txBody>
      </p:sp>
    </p:spTree>
    <p:extLst>
      <p:ext uri="{BB962C8B-B14F-4D97-AF65-F5344CB8AC3E}">
        <p14:creationId xmlns:p14="http://schemas.microsoft.com/office/powerpoint/2010/main" val="165402300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29</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3</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30</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31</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32</a:t>
            </a:fld>
            <a:endParaRPr lang="de-DE"/>
          </a:p>
        </p:txBody>
      </p:sp>
    </p:spTree>
    <p:extLst>
      <p:ext uri="{BB962C8B-B14F-4D97-AF65-F5344CB8AC3E}">
        <p14:creationId xmlns:p14="http://schemas.microsoft.com/office/powerpoint/2010/main" val="41547872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33</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34</a:t>
            </a:fld>
            <a:endParaRPr lang="de-DE"/>
          </a:p>
        </p:txBody>
      </p:sp>
    </p:spTree>
    <p:extLst>
      <p:ext uri="{BB962C8B-B14F-4D97-AF65-F5344CB8AC3E}">
        <p14:creationId xmlns:p14="http://schemas.microsoft.com/office/powerpoint/2010/main" val="337154792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35</a:t>
            </a:fld>
            <a:endParaRPr lang="de-DE"/>
          </a:p>
        </p:txBody>
      </p:sp>
    </p:spTree>
    <p:extLst>
      <p:ext uri="{BB962C8B-B14F-4D97-AF65-F5344CB8AC3E}">
        <p14:creationId xmlns:p14="http://schemas.microsoft.com/office/powerpoint/2010/main" val="5611268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36</a:t>
            </a:fld>
            <a:endParaRPr lang="de-DE"/>
          </a:p>
        </p:txBody>
      </p:sp>
    </p:spTree>
    <p:extLst>
      <p:ext uri="{BB962C8B-B14F-4D97-AF65-F5344CB8AC3E}">
        <p14:creationId xmlns:p14="http://schemas.microsoft.com/office/powerpoint/2010/main" val="134104213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37</a:t>
            </a:fld>
            <a:endParaRPr lang="de-DE"/>
          </a:p>
        </p:txBody>
      </p:sp>
    </p:spTree>
    <p:extLst>
      <p:ext uri="{BB962C8B-B14F-4D97-AF65-F5344CB8AC3E}">
        <p14:creationId xmlns:p14="http://schemas.microsoft.com/office/powerpoint/2010/main" val="154860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38</a:t>
            </a:fld>
            <a:endParaRPr lang="de-DE"/>
          </a:p>
        </p:txBody>
      </p:sp>
    </p:spTree>
    <p:extLst>
      <p:ext uri="{BB962C8B-B14F-4D97-AF65-F5344CB8AC3E}">
        <p14:creationId xmlns:p14="http://schemas.microsoft.com/office/powerpoint/2010/main" val="1808982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39</a:t>
            </a:fld>
            <a:endParaRPr lang="de-DE"/>
          </a:p>
        </p:txBody>
      </p:sp>
    </p:spTree>
    <p:extLst>
      <p:ext uri="{BB962C8B-B14F-4D97-AF65-F5344CB8AC3E}">
        <p14:creationId xmlns:p14="http://schemas.microsoft.com/office/powerpoint/2010/main" val="22555501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4</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40</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41</a:t>
            </a:fld>
            <a:endParaRPr lang="de-DE"/>
          </a:p>
        </p:txBody>
      </p:sp>
    </p:spTree>
    <p:extLst>
      <p:ext uri="{BB962C8B-B14F-4D97-AF65-F5344CB8AC3E}">
        <p14:creationId xmlns:p14="http://schemas.microsoft.com/office/powerpoint/2010/main" val="34120219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42</a:t>
            </a:fld>
            <a:endParaRPr lang="de-DE"/>
          </a:p>
        </p:txBody>
      </p:sp>
    </p:spTree>
    <p:extLst>
      <p:ext uri="{BB962C8B-B14F-4D97-AF65-F5344CB8AC3E}">
        <p14:creationId xmlns:p14="http://schemas.microsoft.com/office/powerpoint/2010/main" val="241773015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43</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44</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45</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46</a:t>
            </a:fld>
            <a:endParaRPr lang="de-DE"/>
          </a:p>
        </p:txBody>
      </p:sp>
    </p:spTree>
    <p:extLst>
      <p:ext uri="{BB962C8B-B14F-4D97-AF65-F5344CB8AC3E}">
        <p14:creationId xmlns:p14="http://schemas.microsoft.com/office/powerpoint/2010/main" val="866427806"/>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47</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48</a:t>
            </a:fld>
            <a:endParaRPr lang="de-DE"/>
          </a:p>
        </p:txBody>
      </p:sp>
    </p:spTree>
    <p:extLst>
      <p:ext uri="{BB962C8B-B14F-4D97-AF65-F5344CB8AC3E}">
        <p14:creationId xmlns:p14="http://schemas.microsoft.com/office/powerpoint/2010/main" val="8776271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49</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50</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51</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52</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53</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54</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55</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56</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57</a:t>
            </a:fld>
            <a:endParaRPr lang="de-DE" dirty="0"/>
          </a:p>
        </p:txBody>
      </p:sp>
    </p:spTree>
    <p:extLst>
      <p:ext uri="{BB962C8B-B14F-4D97-AF65-F5344CB8AC3E}">
        <p14:creationId xmlns:p14="http://schemas.microsoft.com/office/powerpoint/2010/main" val="237760406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58</a:t>
            </a:fld>
            <a:endParaRPr lang="de-DE" dirty="0"/>
          </a:p>
        </p:txBody>
      </p:sp>
    </p:spTree>
    <p:extLst>
      <p:ext uri="{BB962C8B-B14F-4D97-AF65-F5344CB8AC3E}">
        <p14:creationId xmlns:p14="http://schemas.microsoft.com/office/powerpoint/2010/main" val="70057292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fld id="{ED0DF3FB-CA3A-48FF-9355-EBCE0EB266A5}" type="slidenum">
              <a:rPr lang="de-DE" smtClean="0"/>
              <a:pPr/>
              <a:t>59</a:t>
            </a:fld>
            <a:endParaRPr lang="de-DE" dirty="0"/>
          </a:p>
        </p:txBody>
      </p:sp>
    </p:spTree>
    <p:extLst>
      <p:ext uri="{BB962C8B-B14F-4D97-AF65-F5344CB8AC3E}">
        <p14:creationId xmlns:p14="http://schemas.microsoft.com/office/powerpoint/2010/main" val="15547186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60</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61</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62</a:t>
            </a:fld>
            <a:endParaRPr lang="de-DE"/>
          </a:p>
        </p:txBody>
      </p:sp>
    </p:spTree>
    <p:extLst>
      <p:ext uri="{BB962C8B-B14F-4D97-AF65-F5344CB8AC3E}">
        <p14:creationId xmlns:p14="http://schemas.microsoft.com/office/powerpoint/2010/main" val="1543013997"/>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63</a:t>
            </a:fld>
            <a:endParaRPr lang="de-DE"/>
          </a:p>
        </p:txBody>
      </p:sp>
    </p:spTree>
    <p:extLst>
      <p:ext uri="{BB962C8B-B14F-4D97-AF65-F5344CB8AC3E}">
        <p14:creationId xmlns:p14="http://schemas.microsoft.com/office/powerpoint/2010/main" val="1510799172"/>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64</a:t>
            </a:fld>
            <a:endParaRPr lang="de-DE"/>
          </a:p>
        </p:txBody>
      </p:sp>
    </p:spTree>
    <p:extLst>
      <p:ext uri="{BB962C8B-B14F-4D97-AF65-F5344CB8AC3E}">
        <p14:creationId xmlns:p14="http://schemas.microsoft.com/office/powerpoint/2010/main" val="2406670222"/>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65</a:t>
            </a:fld>
            <a:endParaRPr lang="de-DE"/>
          </a:p>
        </p:txBody>
      </p:sp>
    </p:spTree>
    <p:extLst>
      <p:ext uri="{BB962C8B-B14F-4D97-AF65-F5344CB8AC3E}">
        <p14:creationId xmlns:p14="http://schemas.microsoft.com/office/powerpoint/2010/main" val="49941382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66</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68</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7</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8</a:t>
            </a:fld>
            <a:endParaRPr lang="de-DE"/>
          </a:p>
        </p:txBody>
      </p:sp>
    </p:spTree>
    <p:extLst>
      <p:ext uri="{BB962C8B-B14F-4D97-AF65-F5344CB8AC3E}">
        <p14:creationId xmlns:p14="http://schemas.microsoft.com/office/powerpoint/2010/main" val="23776040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10"/>
          </p:nvPr>
        </p:nvSpPr>
        <p:spPr/>
        <p:txBody>
          <a:bodyPr/>
          <a:lstStyle/>
          <a:p>
            <a:fld id="{ED0DF3FB-CA3A-48FF-9355-EBCE0EB266A5}" type="slidenum">
              <a:rPr lang="de-DE" smtClean="0"/>
              <a:pPr/>
              <a:t>9</a:t>
            </a:fld>
            <a:endParaRPr lang="de-DE"/>
          </a:p>
        </p:txBody>
      </p:sp>
    </p:spTree>
    <p:extLst>
      <p:ext uri="{BB962C8B-B14F-4D97-AF65-F5344CB8AC3E}">
        <p14:creationId xmlns:p14="http://schemas.microsoft.com/office/powerpoint/2010/main" val="23776040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oleObject" Target="../embeddings/oleObject1.bin"/><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lvl1pPr>
              <a:defRPr/>
            </a:lvl1pPr>
          </a:lstStyle>
          <a:p>
            <a:r>
              <a:rPr lang="de-DE" dirty="0"/>
              <a:t>09.02.2019</a:t>
            </a:r>
          </a:p>
        </p:txBody>
      </p:sp>
      <p:sp>
        <p:nvSpPr>
          <p:cNvPr id="5" name="Fußzeilenplatzhalter 4"/>
          <p:cNvSpPr>
            <a:spLocks noGrp="1"/>
          </p:cNvSpPr>
          <p:nvPr>
            <p:ph type="ftr" sz="quarter" idx="11"/>
          </p:nvPr>
        </p:nvSpPr>
        <p:spPr/>
        <p:txBody>
          <a:bodyPr/>
          <a:lstStyle/>
          <a:p>
            <a:r>
              <a:rPr lang="de-DE" dirty="0"/>
              <a:t>KGV Langerfeld e.V.  Jahreshauptversammlung 2019</a:t>
            </a:r>
          </a:p>
        </p:txBody>
      </p:sp>
      <p:sp>
        <p:nvSpPr>
          <p:cNvPr id="6" name="Foliennummernplatzhalter 5"/>
          <p:cNvSpPr>
            <a:spLocks noGrp="1"/>
          </p:cNvSpPr>
          <p:nvPr>
            <p:ph type="sldNum" sz="quarter" idx="12"/>
          </p:nvPr>
        </p:nvSpPr>
        <p:spPr/>
        <p:txBody>
          <a:bodyPr/>
          <a:lstStyle/>
          <a:p>
            <a:fld id="{D63DDB03-F867-4CB0-95A5-C17BB7E4D717}" type="slidenum">
              <a:rPr lang="de-DE" smtClean="0"/>
              <a:pPr/>
              <a:t>‹Nr.›</a:t>
            </a:fld>
            <a:endParaRPr lang="de-DE"/>
          </a:p>
        </p:txBody>
      </p:sp>
      <p:sp>
        <p:nvSpPr>
          <p:cNvPr id="7" name="Rectangle 2"/>
          <p:cNvSpPr>
            <a:spLocks noChangeArrowheads="1"/>
          </p:cNvSpPr>
          <p:nvPr userDrawn="1"/>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graphicFrame>
        <p:nvGraphicFramePr>
          <p:cNvPr id="8" name="Objekt 7"/>
          <p:cNvGraphicFramePr>
            <a:graphicFrameLocks noChangeAspect="1"/>
          </p:cNvGraphicFramePr>
          <p:nvPr userDrawn="1"/>
        </p:nvGraphicFramePr>
        <p:xfrm>
          <a:off x="0" y="0"/>
          <a:ext cx="2143125" cy="790575"/>
        </p:xfrm>
        <a:graphic>
          <a:graphicData uri="http://schemas.openxmlformats.org/presentationml/2006/ole">
            <mc:AlternateContent xmlns:mc="http://schemas.openxmlformats.org/markup-compatibility/2006">
              <mc:Choice xmlns:v="urn:schemas-microsoft-com:vml" Requires="v">
                <p:oleObj r:id="rId2" imgW="2866667" imgH="1400000" progId="">
                  <p:embed/>
                </p:oleObj>
              </mc:Choice>
              <mc:Fallback>
                <p:oleObj r:id="rId2" imgW="2866667" imgH="1400000" progId="">
                  <p:embed/>
                  <p:pic>
                    <p:nvPicPr>
                      <p:cNvPr id="0" name="Picture 34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2143125" cy="7905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Rechteck 8"/>
          <p:cNvSpPr/>
          <p:nvPr userDrawn="1"/>
        </p:nvSpPr>
        <p:spPr>
          <a:xfrm>
            <a:off x="2123728" y="267733"/>
            <a:ext cx="6552728" cy="307777"/>
          </a:xfrm>
          <a:prstGeom prst="rect">
            <a:avLst/>
          </a:prstGeom>
          <a:solidFill>
            <a:schemeClr val="bg1">
              <a:lumMod val="95000"/>
            </a:schemeClr>
          </a:solidFill>
        </p:spPr>
        <p:txBody>
          <a:bodyPr wrap="square">
            <a:spAutoFit/>
          </a:bodyPr>
          <a:lstStyle/>
          <a:p>
            <a:pPr hangingPunct="0"/>
            <a:r>
              <a:rPr lang="de-DE" sz="1400" b="1" kern="1200" dirty="0">
                <a:solidFill>
                  <a:srgbClr val="92D050"/>
                </a:solidFill>
                <a:effectLst/>
                <a:latin typeface="+mn-lt"/>
                <a:ea typeface="+mn-ea"/>
                <a:cs typeface="+mn-cs"/>
              </a:rPr>
              <a:t>Kleingärtnerverein Wuppertal-Langerfeld e.V</a:t>
            </a:r>
            <a:r>
              <a:rPr lang="de-DE" sz="1400" kern="1200" dirty="0">
                <a:solidFill>
                  <a:srgbClr val="92D050"/>
                </a:solidFill>
                <a:effectLst/>
                <a:latin typeface="+mn-lt"/>
                <a:ea typeface="+mn-ea"/>
                <a:cs typeface="+mn-cs"/>
              </a:rPr>
              <a:t>.</a:t>
            </a:r>
            <a:r>
              <a:rPr lang="de-DE" sz="1400" i="1" kern="1200" dirty="0">
                <a:solidFill>
                  <a:srgbClr val="92D050"/>
                </a:solidFill>
                <a:effectLst/>
                <a:latin typeface="+mn-lt"/>
                <a:ea typeface="+mn-ea"/>
                <a:cs typeface="+mn-cs"/>
              </a:rPr>
              <a:t>  </a:t>
            </a:r>
            <a:r>
              <a:rPr lang="de-DE" sz="1400" b="1" i="1" kern="1200" dirty="0">
                <a:solidFill>
                  <a:srgbClr val="92D050"/>
                </a:solidFill>
                <a:effectLst/>
                <a:latin typeface="+mn-lt"/>
                <a:ea typeface="+mn-ea"/>
                <a:cs typeface="+mn-cs"/>
              </a:rPr>
              <a:t>In der Fleute 35 -  42389 Wuppertal </a:t>
            </a:r>
            <a:endParaRPr lang="de-DE" sz="1400" kern="1200" dirty="0">
              <a:solidFill>
                <a:srgbClr val="92D050"/>
              </a:solidFill>
              <a:effectLst/>
              <a:latin typeface="+mn-lt"/>
              <a:ea typeface="+mn-ea"/>
              <a:cs typeface="+mn-cs"/>
            </a:endParaRPr>
          </a:p>
        </p:txBody>
      </p:sp>
    </p:spTree>
    <p:extLst>
      <p:ext uri="{BB962C8B-B14F-4D97-AF65-F5344CB8AC3E}">
        <p14:creationId xmlns:p14="http://schemas.microsoft.com/office/powerpoint/2010/main" val="20245152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Vertikaler Textplatzhalter 2"/>
          <p:cNvSpPr>
            <a:spLocks noGrp="1"/>
          </p:cNvSpPr>
          <p:nvPr>
            <p:ph type="body" orient="vert" idx="1"/>
          </p:nvPr>
        </p:nvSpPr>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11.02.2017</a:t>
            </a:r>
          </a:p>
        </p:txBody>
      </p:sp>
      <p:sp>
        <p:nvSpPr>
          <p:cNvPr id="5" name="Fußzeilenplatzhalter 4"/>
          <p:cNvSpPr>
            <a:spLocks noGrp="1"/>
          </p:cNvSpPr>
          <p:nvPr>
            <p:ph type="ftr" sz="quarter" idx="11"/>
          </p:nvPr>
        </p:nvSpPr>
        <p:spPr/>
        <p:txBody>
          <a:bodyPr/>
          <a:lstStyle/>
          <a:p>
            <a:r>
              <a:rPr lang="de-DE"/>
              <a:t>KGV Langerfeld e.V.  Jahreshauptversammlung 2017</a:t>
            </a:r>
          </a:p>
        </p:txBody>
      </p:sp>
      <p:sp>
        <p:nvSpPr>
          <p:cNvPr id="6" name="Foliennummernplatzhalter 5"/>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382519534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29400" y="274638"/>
            <a:ext cx="2057400" cy="5851525"/>
          </a:xfrm>
        </p:spPr>
        <p:txBody>
          <a:bodyPr vert="eaVert"/>
          <a:lstStyle/>
          <a:p>
            <a:r>
              <a:rPr lang="de-DE"/>
              <a:t>Titelmasterformat durch Klicken bearbeiten</a:t>
            </a:r>
          </a:p>
        </p:txBody>
      </p:sp>
      <p:sp>
        <p:nvSpPr>
          <p:cNvPr id="3" name="Vertikaler Textplatzhalter 2"/>
          <p:cNvSpPr>
            <a:spLocks noGrp="1"/>
          </p:cNvSpPr>
          <p:nvPr>
            <p:ph type="body" orient="vert" idx="1"/>
          </p:nvPr>
        </p:nvSpPr>
        <p:spPr>
          <a:xfrm>
            <a:off x="457200" y="274638"/>
            <a:ext cx="6019800" cy="5851525"/>
          </a:xfrm>
        </p:spPr>
        <p:txBody>
          <a:bodyPr vert="eaVert"/>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r>
              <a:rPr lang="de-DE"/>
              <a:t>11.02.2017</a:t>
            </a:r>
          </a:p>
        </p:txBody>
      </p:sp>
      <p:sp>
        <p:nvSpPr>
          <p:cNvPr id="5" name="Fußzeilenplatzhalter 4"/>
          <p:cNvSpPr>
            <a:spLocks noGrp="1"/>
          </p:cNvSpPr>
          <p:nvPr>
            <p:ph type="ftr" sz="quarter" idx="11"/>
          </p:nvPr>
        </p:nvSpPr>
        <p:spPr/>
        <p:txBody>
          <a:bodyPr/>
          <a:lstStyle/>
          <a:p>
            <a:r>
              <a:rPr lang="de-DE"/>
              <a:t>KGV Langerfeld e.V.  Jahreshauptversammlung 2017</a:t>
            </a:r>
          </a:p>
        </p:txBody>
      </p:sp>
      <p:sp>
        <p:nvSpPr>
          <p:cNvPr id="6" name="Foliennummernplatzhalter 5"/>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33721447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6"/>
            <a:ext cx="7772400" cy="1470025"/>
          </a:xfrm>
        </p:spPr>
        <p:txBody>
          <a:bodyPr/>
          <a:lstStyle/>
          <a:p>
            <a:r>
              <a:rPr lang="de-DE"/>
              <a:t>Titelmasterformat durch Klicken bearbeiten</a:t>
            </a:r>
          </a:p>
        </p:txBody>
      </p:sp>
      <p:sp>
        <p:nvSpPr>
          <p:cNvPr id="3" name="Unt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de-DE"/>
              <a:t>Formatvorlage des Untertitelmasters durch Klicken bearbeiten</a:t>
            </a:r>
          </a:p>
        </p:txBody>
      </p:sp>
      <p:sp>
        <p:nvSpPr>
          <p:cNvPr id="4" name="Datumsplatzhalter 3"/>
          <p:cNvSpPr>
            <a:spLocks noGrp="1"/>
          </p:cNvSpPr>
          <p:nvPr>
            <p:ph type="dt" sz="half" idx="10"/>
          </p:nvPr>
        </p:nvSpPr>
        <p:spPr/>
        <p:txBody>
          <a:bodyPr/>
          <a:lstStyle/>
          <a:p>
            <a:fld id="{D224BED9-17BD-47CE-98D5-190CB3908F9D}" type="datetime1">
              <a:rPr lang="de-DE" smtClean="0"/>
              <a:pPr/>
              <a:t>09.02.2024</a:t>
            </a:fld>
            <a:endParaRPr lang="de-DE" dirty="0"/>
          </a:p>
        </p:txBody>
      </p:sp>
      <p:sp>
        <p:nvSpPr>
          <p:cNvPr id="5" name="Fußzeilenplatzhalter 4"/>
          <p:cNvSpPr>
            <a:spLocks noGrp="1"/>
          </p:cNvSpPr>
          <p:nvPr>
            <p:ph type="ftr" sz="quarter" idx="11"/>
          </p:nvPr>
        </p:nvSpPr>
        <p:spPr/>
        <p:txBody>
          <a:bodyPr/>
          <a:lstStyle/>
          <a:p>
            <a:r>
              <a:rPr lang="de-DE"/>
              <a:t>Bewerbung 2013</a:t>
            </a:r>
            <a:endParaRPr lang="de-DE" dirty="0"/>
          </a:p>
        </p:txBody>
      </p:sp>
      <p:sp>
        <p:nvSpPr>
          <p:cNvPr id="6" name="Foliennummernplatzhalter 5"/>
          <p:cNvSpPr>
            <a:spLocks noGrp="1"/>
          </p:cNvSpPr>
          <p:nvPr>
            <p:ph type="sldNum" sz="quarter" idx="12"/>
          </p:nvPr>
        </p:nvSpPr>
        <p:spPr/>
        <p:txBody>
          <a:bodyPr/>
          <a:lstStyle/>
          <a:p>
            <a:fld id="{5206E642-CA4E-4366-864E-6F01E8FE07E0}" type="slidenum">
              <a:rPr lang="de-DE" smtClean="0"/>
              <a:pPr/>
              <a:t>‹Nr.›</a:t>
            </a:fld>
            <a:endParaRPr lang="de-DE" dirty="0"/>
          </a:p>
        </p:txBody>
      </p:sp>
    </p:spTree>
    <p:extLst>
      <p:ext uri="{BB962C8B-B14F-4D97-AF65-F5344CB8AC3E}">
        <p14:creationId xmlns:p14="http://schemas.microsoft.com/office/powerpoint/2010/main" val="4223181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lvl1pPr>
              <a:defRPr/>
            </a:lvl1pPr>
          </a:lstStyle>
          <a:p>
            <a:r>
              <a:rPr lang="de-DE" dirty="0"/>
              <a:t>09.02.2017</a:t>
            </a:r>
          </a:p>
        </p:txBody>
      </p:sp>
      <p:sp>
        <p:nvSpPr>
          <p:cNvPr id="5" name="Fußzeilenplatzhalter 4"/>
          <p:cNvSpPr>
            <a:spLocks noGrp="1"/>
          </p:cNvSpPr>
          <p:nvPr>
            <p:ph type="ftr" sz="quarter" idx="11"/>
          </p:nvPr>
        </p:nvSpPr>
        <p:spPr/>
        <p:txBody>
          <a:bodyPr/>
          <a:lstStyle/>
          <a:p>
            <a:r>
              <a:rPr lang="de-DE" dirty="0"/>
              <a:t>KGV Langerfeld e.V.  Jahreshauptversammlung 2019</a:t>
            </a:r>
          </a:p>
        </p:txBody>
      </p:sp>
      <p:sp>
        <p:nvSpPr>
          <p:cNvPr id="6" name="Foliennummernplatzhalter 5"/>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30066523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a:t>Titelmasterformat durch Klicken bearbeiten</a:t>
            </a:r>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de-DE"/>
              <a:t>Textmasterformat bearbeiten</a:t>
            </a:r>
          </a:p>
        </p:txBody>
      </p:sp>
      <p:sp>
        <p:nvSpPr>
          <p:cNvPr id="4" name="Datumsplatzhalter 3"/>
          <p:cNvSpPr>
            <a:spLocks noGrp="1"/>
          </p:cNvSpPr>
          <p:nvPr>
            <p:ph type="dt" sz="half" idx="10"/>
          </p:nvPr>
        </p:nvSpPr>
        <p:spPr/>
        <p:txBody>
          <a:bodyPr/>
          <a:lstStyle>
            <a:lvl1pPr>
              <a:defRPr/>
            </a:lvl1pPr>
          </a:lstStyle>
          <a:p>
            <a:r>
              <a:rPr lang="de-DE" dirty="0"/>
              <a:t>09.02.2019</a:t>
            </a:r>
          </a:p>
        </p:txBody>
      </p:sp>
      <p:sp>
        <p:nvSpPr>
          <p:cNvPr id="5" name="Fußzeilenplatzhalter 4"/>
          <p:cNvSpPr>
            <a:spLocks noGrp="1"/>
          </p:cNvSpPr>
          <p:nvPr>
            <p:ph type="ftr" sz="quarter" idx="11"/>
          </p:nvPr>
        </p:nvSpPr>
        <p:spPr/>
        <p:txBody>
          <a:bodyPr/>
          <a:lstStyle/>
          <a:p>
            <a:r>
              <a:rPr lang="de-DE" dirty="0"/>
              <a:t>KGV Langerfeld e.V.  Jahreshauptversammlung 2019</a:t>
            </a:r>
          </a:p>
        </p:txBody>
      </p:sp>
      <p:sp>
        <p:nvSpPr>
          <p:cNvPr id="6" name="Foliennummernplatzhalter 5"/>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1863027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lvl1pPr>
              <a:defRPr/>
            </a:lvl1pPr>
          </a:lstStyle>
          <a:p>
            <a:r>
              <a:rPr lang="de-DE" dirty="0"/>
              <a:t>09.02.2019</a:t>
            </a:r>
          </a:p>
        </p:txBody>
      </p:sp>
      <p:sp>
        <p:nvSpPr>
          <p:cNvPr id="6" name="Fußzeilenplatzhalter 5"/>
          <p:cNvSpPr>
            <a:spLocks noGrp="1"/>
          </p:cNvSpPr>
          <p:nvPr>
            <p:ph type="ftr" sz="quarter" idx="11"/>
          </p:nvPr>
        </p:nvSpPr>
        <p:spPr/>
        <p:txBody>
          <a:bodyPr/>
          <a:lstStyle/>
          <a:p>
            <a:r>
              <a:rPr lang="de-DE" dirty="0"/>
              <a:t>KGV Langerfeld e.V.  Jahreshauptversammlung 2019</a:t>
            </a:r>
          </a:p>
        </p:txBody>
      </p:sp>
      <p:sp>
        <p:nvSpPr>
          <p:cNvPr id="7" name="Foliennummernplatzhalter 6"/>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29262300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r>
              <a:rPr lang="de-DE"/>
              <a:t>11.02.2017</a:t>
            </a:r>
          </a:p>
        </p:txBody>
      </p:sp>
      <p:sp>
        <p:nvSpPr>
          <p:cNvPr id="8" name="Fußzeilenplatzhalter 7"/>
          <p:cNvSpPr>
            <a:spLocks noGrp="1"/>
          </p:cNvSpPr>
          <p:nvPr>
            <p:ph type="ftr" sz="quarter" idx="11"/>
          </p:nvPr>
        </p:nvSpPr>
        <p:spPr/>
        <p:txBody>
          <a:bodyPr/>
          <a:lstStyle/>
          <a:p>
            <a:r>
              <a:rPr lang="de-DE"/>
              <a:t>KGV Langerfeld e.V.  Jahreshauptversammlung 2017</a:t>
            </a:r>
          </a:p>
        </p:txBody>
      </p:sp>
      <p:sp>
        <p:nvSpPr>
          <p:cNvPr id="9" name="Foliennummernplatzhalter 8"/>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115302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Datumsplatzhalter 2"/>
          <p:cNvSpPr>
            <a:spLocks noGrp="1"/>
          </p:cNvSpPr>
          <p:nvPr>
            <p:ph type="dt" sz="half" idx="10"/>
          </p:nvPr>
        </p:nvSpPr>
        <p:spPr/>
        <p:txBody>
          <a:bodyPr/>
          <a:lstStyle/>
          <a:p>
            <a:r>
              <a:rPr lang="de-DE"/>
              <a:t>11.02.2017</a:t>
            </a:r>
          </a:p>
        </p:txBody>
      </p:sp>
      <p:sp>
        <p:nvSpPr>
          <p:cNvPr id="4" name="Fußzeilenplatzhalter 3"/>
          <p:cNvSpPr>
            <a:spLocks noGrp="1"/>
          </p:cNvSpPr>
          <p:nvPr>
            <p:ph type="ftr" sz="quarter" idx="11"/>
          </p:nvPr>
        </p:nvSpPr>
        <p:spPr/>
        <p:txBody>
          <a:bodyPr/>
          <a:lstStyle/>
          <a:p>
            <a:r>
              <a:rPr lang="de-DE"/>
              <a:t>KGV Langerfeld e.V.  Jahreshauptversammlung 2017</a:t>
            </a:r>
          </a:p>
        </p:txBody>
      </p:sp>
      <p:sp>
        <p:nvSpPr>
          <p:cNvPr id="5" name="Foliennummernplatzhalter 4"/>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24805876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11.02.2017</a:t>
            </a:r>
          </a:p>
        </p:txBody>
      </p:sp>
      <p:sp>
        <p:nvSpPr>
          <p:cNvPr id="3" name="Fußzeilenplatzhalter 2"/>
          <p:cNvSpPr>
            <a:spLocks noGrp="1"/>
          </p:cNvSpPr>
          <p:nvPr>
            <p:ph type="ftr" sz="quarter" idx="11"/>
          </p:nvPr>
        </p:nvSpPr>
        <p:spPr/>
        <p:txBody>
          <a:bodyPr/>
          <a:lstStyle/>
          <a:p>
            <a:r>
              <a:rPr lang="de-DE"/>
              <a:t>KGV Langerfeld e.V.  Jahreshauptversammlung 2017</a:t>
            </a:r>
          </a:p>
        </p:txBody>
      </p:sp>
      <p:sp>
        <p:nvSpPr>
          <p:cNvPr id="4" name="Foliennummernplatzhalter 3"/>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40904614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a:t>Titelmasterformat durch Klicken bearbeiten</a:t>
            </a:r>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11.02.2017</a:t>
            </a:r>
          </a:p>
        </p:txBody>
      </p:sp>
      <p:sp>
        <p:nvSpPr>
          <p:cNvPr id="6" name="Fußzeilenplatzhalter 5"/>
          <p:cNvSpPr>
            <a:spLocks noGrp="1"/>
          </p:cNvSpPr>
          <p:nvPr>
            <p:ph type="ftr" sz="quarter" idx="11"/>
          </p:nvPr>
        </p:nvSpPr>
        <p:spPr/>
        <p:txBody>
          <a:bodyPr/>
          <a:lstStyle/>
          <a:p>
            <a:r>
              <a:rPr lang="de-DE"/>
              <a:t>KGV Langerfeld e.V.  Jahreshauptversammlung 2017</a:t>
            </a:r>
          </a:p>
        </p:txBody>
      </p:sp>
      <p:sp>
        <p:nvSpPr>
          <p:cNvPr id="7" name="Foliennummernplatzhalter 6"/>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17122475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a:t>Titelmasterformat durch Klicken bearbeiten</a:t>
            </a:r>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Datumsplatzhalter 4"/>
          <p:cNvSpPr>
            <a:spLocks noGrp="1"/>
          </p:cNvSpPr>
          <p:nvPr>
            <p:ph type="dt" sz="half" idx="10"/>
          </p:nvPr>
        </p:nvSpPr>
        <p:spPr/>
        <p:txBody>
          <a:bodyPr/>
          <a:lstStyle/>
          <a:p>
            <a:r>
              <a:rPr lang="de-DE"/>
              <a:t>11.02.2017</a:t>
            </a:r>
          </a:p>
        </p:txBody>
      </p:sp>
      <p:sp>
        <p:nvSpPr>
          <p:cNvPr id="6" name="Fußzeilenplatzhalter 5"/>
          <p:cNvSpPr>
            <a:spLocks noGrp="1"/>
          </p:cNvSpPr>
          <p:nvPr>
            <p:ph type="ftr" sz="quarter" idx="11"/>
          </p:nvPr>
        </p:nvSpPr>
        <p:spPr/>
        <p:txBody>
          <a:bodyPr/>
          <a:lstStyle/>
          <a:p>
            <a:r>
              <a:rPr lang="de-DE"/>
              <a:t>KGV Langerfeld e.V.  Jahreshauptversammlung 2017</a:t>
            </a:r>
          </a:p>
        </p:txBody>
      </p:sp>
      <p:sp>
        <p:nvSpPr>
          <p:cNvPr id="7" name="Foliennummernplatzhalter 6"/>
          <p:cNvSpPr>
            <a:spLocks noGrp="1"/>
          </p:cNvSpPr>
          <p:nvPr>
            <p:ph type="sldNum" sz="quarter" idx="12"/>
          </p:nvPr>
        </p:nvSpPr>
        <p:spPr/>
        <p:txBody>
          <a:bodyPr/>
          <a:lstStyle/>
          <a:p>
            <a:fld id="{D63DDB03-F867-4CB0-95A5-C17BB7E4D717}" type="slidenum">
              <a:rPr lang="de-DE" smtClean="0"/>
              <a:pPr/>
              <a:t>‹Nr.›</a:t>
            </a:fld>
            <a:endParaRPr lang="de-DE"/>
          </a:p>
        </p:txBody>
      </p:sp>
    </p:spTree>
    <p:extLst>
      <p:ext uri="{BB962C8B-B14F-4D97-AF65-F5344CB8AC3E}">
        <p14:creationId xmlns:p14="http://schemas.microsoft.com/office/powerpoint/2010/main" val="86977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de-DE"/>
              <a:t>11.02.2017</a:t>
            </a:r>
          </a:p>
        </p:txBody>
      </p:sp>
      <p:sp>
        <p:nvSpPr>
          <p:cNvPr id="5" name="Fußzeilenplatzhalt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de-DE"/>
              <a:t>KGV Langerfeld e.V.  Jahreshauptversammlung 2017</a:t>
            </a:r>
            <a:endParaRPr lang="de-DE" dirty="0"/>
          </a:p>
        </p:txBody>
      </p:sp>
      <p:sp>
        <p:nvSpPr>
          <p:cNvPr id="6" name="Foliennummernplatzhalt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DDB03-F867-4CB0-95A5-C17BB7E4D717}" type="slidenum">
              <a:rPr lang="de-DE" smtClean="0"/>
              <a:pPr/>
              <a:t>‹Nr.›</a:t>
            </a:fld>
            <a:endParaRPr lang="de-DE" dirty="0"/>
          </a:p>
        </p:txBody>
      </p:sp>
    </p:spTree>
    <p:extLst>
      <p:ext uri="{BB962C8B-B14F-4D97-AF65-F5344CB8AC3E}">
        <p14:creationId xmlns:p14="http://schemas.microsoft.com/office/powerpoint/2010/main" val="11127308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12.xml"/><Relationship Id="rId5" Type="http://schemas.openxmlformats.org/officeDocument/2006/relationships/image" Target="../media/image4.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12.xml"/><Relationship Id="rId5" Type="http://schemas.openxmlformats.org/officeDocument/2006/relationships/image" Target="../media/image5.jpeg"/><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5.xml"/><Relationship Id="rId1" Type="http://schemas.openxmlformats.org/officeDocument/2006/relationships/slideLayout" Target="../slideLayouts/slideLayout12.xml"/><Relationship Id="rId5" Type="http://schemas.openxmlformats.org/officeDocument/2006/relationships/image" Target="../media/image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www.gartenfreunde-wuppertal.de/" TargetMode="External"/><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hyperlink" Target="http://www.kgv-langerfeld.de/" TargetMode="External"/><Relationship Id="rId5" Type="http://schemas.openxmlformats.org/officeDocument/2006/relationships/hyperlink" Target="http://www.gartenfreunde-wuppertal.de/index.php?id=361" TargetMode="External"/><Relationship Id="rId4" Type="http://schemas.openxmlformats.org/officeDocument/2006/relationships/hyperlink" Target="http://www.gartenfreunde-wuppertal.de/index.php?id=358"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Stadtverband/Gartenordnung/Aktuelle%20Gartenordnung%2012.03.2021.pdf"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Gartenakte/Zusatz%20zur%20Gartenordnung.xlsx"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10.png"/></Relationships>
</file>

<file path=ppt/slides/_rels/slide36.xml.rels><?xml version="1.0" encoding="UTF-8" standalone="yes"?>
<Relationships xmlns="http://schemas.openxmlformats.org/package/2006/relationships"><Relationship Id="rId3" Type="http://schemas.openxmlformats.org/officeDocument/2006/relationships/hyperlink" Target="Jahresbericht%20Einnahmen%20Ausgaben.pdf" TargetMode="External"/><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3" Type="http://schemas.openxmlformats.org/officeDocument/2006/relationships/hyperlink" Target="Jahresbericht%20Einnahmen%20Ausgaben.pdf" TargetMode="External"/><Relationship Id="rId2" Type="http://schemas.openxmlformats.org/officeDocument/2006/relationships/notesSlide" Target="../notesSlides/notesSlide3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hyperlink" Target="Jahresbericht%20Einnahmen%20Ausgaben.pdf" TargetMode="External"/><Relationship Id="rId2" Type="http://schemas.openxmlformats.org/officeDocument/2006/relationships/notesSlide" Target="../notesSlides/notesSlide38.xml"/><Relationship Id="rId1" Type="http://schemas.openxmlformats.org/officeDocument/2006/relationships/slideLayout" Target="../slideLayouts/slideLayout1.xml"/><Relationship Id="rId4" Type="http://schemas.openxmlformats.org/officeDocument/2006/relationships/image" Target="../media/image13.png"/></Relationships>
</file>

<file path=ppt/slides/_rels/slide3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7.xml"/><Relationship Id="rId1" Type="http://schemas.openxmlformats.org/officeDocument/2006/relationships/slideLayout" Target="../slideLayouts/slideLayout1.xml"/><Relationship Id="rId5" Type="http://schemas.openxmlformats.org/officeDocument/2006/relationships/image" Target="../media/image19.jpeg"/><Relationship Id="rId4" Type="http://schemas.openxmlformats.org/officeDocument/2006/relationships/image" Target="../media/image18.jpe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hyperlink" Target="Niederschrift%20der%20Mitgliederversammlung%20vom%2011.02.2023.docx"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hyperlink" Target="Antr&#228;ge/gebaeudeenergiegesetz.pdf"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 Id="rId4" Type="http://schemas.openxmlformats.org/officeDocument/2006/relationships/hyperlink" Target="Antr&#228;ge/CO2KostAufG.pdf" TargetMode="Externa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3" Type="http://schemas.openxmlformats.org/officeDocument/2006/relationships/hyperlink" Target="mailto:Kleingartenverein-Langerfeld@t-online.de"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Einladung%20zur%20JHV%20am%2010.02.2024%20mit%20Anschrift.docx"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hyperlink" Target="Niederschrift%20der%20Mitgliederversammlung%20vom%2011.02.2023.docx"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a:t>
            </a:r>
          </a:p>
          <a:p>
            <a:r>
              <a:rPr lang="de-DE" dirty="0"/>
              <a:t>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2" name="Textfeld 1"/>
          <p:cNvSpPr txBox="1"/>
          <p:nvPr/>
        </p:nvSpPr>
        <p:spPr>
          <a:xfrm>
            <a:off x="575556" y="1997839"/>
            <a:ext cx="7992888" cy="2862322"/>
          </a:xfrm>
          <a:prstGeom prst="rect">
            <a:avLst/>
          </a:prstGeom>
          <a:noFill/>
        </p:spPr>
        <p:txBody>
          <a:bodyPr wrap="square" rtlCol="0">
            <a:spAutoFit/>
          </a:bodyPr>
          <a:lstStyle/>
          <a:p>
            <a:pPr algn="ctr"/>
            <a:r>
              <a:rPr lang="de-DE" sz="5400" dirty="0"/>
              <a:t>Herzlich Willkommen zur Mitgliederversammlung am Samstag den 10.02.2023 </a:t>
            </a:r>
          </a:p>
          <a:p>
            <a:endParaRPr lang="de-DE" dirty="0"/>
          </a:p>
        </p:txBody>
      </p:sp>
    </p:spTree>
    <p:extLst>
      <p:ext uri="{BB962C8B-B14F-4D97-AF65-F5344CB8AC3E}">
        <p14:creationId xmlns:p14="http://schemas.microsoft.com/office/powerpoint/2010/main" val="11288417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10</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23528" y="1268760"/>
            <a:ext cx="8208912" cy="1077218"/>
          </a:xfrm>
          <a:prstGeom prst="rect">
            <a:avLst/>
          </a:prstGeom>
          <a:solidFill>
            <a:schemeClr val="bg1">
              <a:lumMod val="85000"/>
            </a:schemeClr>
          </a:solidFill>
        </p:spPr>
        <p:txBody>
          <a:bodyPr wrap="square" rtlCol="0">
            <a:spAutoFit/>
          </a:bodyPr>
          <a:lstStyle/>
          <a:p>
            <a:pPr algn="ctr"/>
            <a:r>
              <a:rPr lang="de-DE" sz="3200" b="1" dirty="0"/>
              <a:t>Genehmigung der Niederschrift über die 	Jahreshauptversammlung  2023</a:t>
            </a:r>
            <a:endParaRPr lang="de-DE" sz="3200" dirty="0"/>
          </a:p>
        </p:txBody>
      </p:sp>
      <p:graphicFrame>
        <p:nvGraphicFramePr>
          <p:cNvPr id="9" name="Tabelle 8">
            <a:extLst>
              <a:ext uri="{FF2B5EF4-FFF2-40B4-BE49-F238E27FC236}">
                <a16:creationId xmlns:a16="http://schemas.microsoft.com/office/drawing/2014/main" id="{EC773AE1-A0CE-4762-B048-39D77CF487BE}"/>
              </a:ext>
            </a:extLst>
          </p:cNvPr>
          <p:cNvGraphicFramePr>
            <a:graphicFrameLocks noGrp="1"/>
          </p:cNvGraphicFramePr>
          <p:nvPr>
            <p:extLst>
              <p:ext uri="{D42A27DB-BD31-4B8C-83A1-F6EECF244321}">
                <p14:modId xmlns:p14="http://schemas.microsoft.com/office/powerpoint/2010/main" val="1741909677"/>
              </p:ext>
            </p:extLst>
          </p:nvPr>
        </p:nvGraphicFramePr>
        <p:xfrm>
          <a:off x="2015715" y="3307048"/>
          <a:ext cx="4824538" cy="2088232"/>
        </p:xfrm>
        <a:graphic>
          <a:graphicData uri="http://schemas.openxmlformats.org/drawingml/2006/table">
            <a:tbl>
              <a:tblPr/>
              <a:tblGrid>
                <a:gridCol w="2318284">
                  <a:extLst>
                    <a:ext uri="{9D8B030D-6E8A-4147-A177-3AD203B41FA5}">
                      <a16:colId xmlns:a16="http://schemas.microsoft.com/office/drawing/2014/main" val="20000"/>
                    </a:ext>
                  </a:extLst>
                </a:gridCol>
                <a:gridCol w="1253127">
                  <a:extLst>
                    <a:ext uri="{9D8B030D-6E8A-4147-A177-3AD203B41FA5}">
                      <a16:colId xmlns:a16="http://schemas.microsoft.com/office/drawing/2014/main" val="20001"/>
                    </a:ext>
                  </a:extLst>
                </a:gridCol>
                <a:gridCol w="1253127">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Enthaltungen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6364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11</a:t>
            </a:fld>
            <a:endParaRPr lang="de-DE"/>
          </a:p>
        </p:txBody>
      </p:sp>
      <p:sp>
        <p:nvSpPr>
          <p:cNvPr id="6" name="Datumsplatzhalter 5"/>
          <p:cNvSpPr>
            <a:spLocks noGrp="1"/>
          </p:cNvSpPr>
          <p:nvPr>
            <p:ph type="dt" sz="half" idx="10"/>
          </p:nvPr>
        </p:nvSpPr>
        <p:spPr/>
        <p:txBody>
          <a:bodyPr/>
          <a:lstStyle/>
          <a:p>
            <a:r>
              <a:rPr lang="de-DE" dirty="0"/>
              <a:t>10.02.2024 </a:t>
            </a:r>
          </a:p>
        </p:txBody>
      </p:sp>
      <p:sp>
        <p:nvSpPr>
          <p:cNvPr id="3" name="Rechteck 2"/>
          <p:cNvSpPr/>
          <p:nvPr/>
        </p:nvSpPr>
        <p:spPr>
          <a:xfrm>
            <a:off x="1475656" y="836712"/>
            <a:ext cx="6318448" cy="1661993"/>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2018 </a:t>
            </a:r>
          </a:p>
          <a:p>
            <a:r>
              <a:rPr lang="de-DE" sz="2400" b="1" dirty="0"/>
              <a:t>TOP  2 	Geschäftsbericht</a:t>
            </a:r>
          </a:p>
        </p:txBody>
      </p:sp>
    </p:spTree>
    <p:extLst>
      <p:ext uri="{BB962C8B-B14F-4D97-AF65-F5344CB8AC3E}">
        <p14:creationId xmlns:p14="http://schemas.microsoft.com/office/powerpoint/2010/main" val="3309811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12</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23528" y="1268760"/>
            <a:ext cx="8208912" cy="2308324"/>
          </a:xfrm>
          <a:prstGeom prst="rect">
            <a:avLst/>
          </a:prstGeom>
          <a:solidFill>
            <a:schemeClr val="bg1">
              <a:lumMod val="85000"/>
            </a:schemeClr>
          </a:solidFill>
        </p:spPr>
        <p:txBody>
          <a:bodyPr wrap="square" rtlCol="0">
            <a:spAutoFit/>
          </a:bodyPr>
          <a:lstStyle/>
          <a:p>
            <a:pPr algn="ctr"/>
            <a:r>
              <a:rPr lang="de-DE" sz="7200" dirty="0" err="1"/>
              <a:t>Zahlen,Daten</a:t>
            </a:r>
            <a:r>
              <a:rPr lang="de-DE" sz="7200" dirty="0"/>
              <a:t>, Fakten über meinen Verein</a:t>
            </a:r>
          </a:p>
        </p:txBody>
      </p:sp>
      <p:sp>
        <p:nvSpPr>
          <p:cNvPr id="9" name="Textfeld 8"/>
          <p:cNvSpPr txBox="1"/>
          <p:nvPr/>
        </p:nvSpPr>
        <p:spPr>
          <a:xfrm>
            <a:off x="323528" y="4077072"/>
            <a:ext cx="8208912" cy="1200329"/>
          </a:xfrm>
          <a:prstGeom prst="rect">
            <a:avLst/>
          </a:prstGeom>
          <a:noFill/>
        </p:spPr>
        <p:txBody>
          <a:bodyPr wrap="square" rtlCol="0">
            <a:spAutoFit/>
          </a:bodyPr>
          <a:lstStyle/>
          <a:p>
            <a:r>
              <a:rPr lang="de-DE" dirty="0"/>
              <a:t>Vorabinfo:</a:t>
            </a:r>
          </a:p>
          <a:p>
            <a:r>
              <a:rPr lang="de-DE" dirty="0"/>
              <a:t>Es liegen Anträge vor über die in der heutigen Mitgliederversammlung Beschlüsse gefasst werden müssen.</a:t>
            </a:r>
          </a:p>
          <a:p>
            <a:endParaRPr lang="de-DE" dirty="0"/>
          </a:p>
        </p:txBody>
      </p:sp>
    </p:spTree>
    <p:extLst>
      <p:ext uri="{BB962C8B-B14F-4D97-AF65-F5344CB8AC3E}">
        <p14:creationId xmlns:p14="http://schemas.microsoft.com/office/powerpoint/2010/main" val="26290547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p:cNvSpPr/>
          <p:nvPr/>
        </p:nvSpPr>
        <p:spPr>
          <a:xfrm>
            <a:off x="1987259" y="1606420"/>
            <a:ext cx="5169492" cy="3726415"/>
          </a:xfrm>
          <a:prstGeom prst="rect">
            <a:avLst/>
          </a:prstGeom>
          <a:noFill/>
        </p:spPr>
        <p:txBody>
          <a:bodyPr spcFirstLastPara="1" wrap="none" lIns="68580" tIns="34290" rIns="68580" bIns="34290" numCol="1">
            <a:prstTxWarp prst="textArchUp">
              <a:avLst/>
            </a:prstTxWarp>
            <a:spAutoFit/>
            <a:scene3d>
              <a:camera prst="orthographicFront"/>
              <a:lightRig rig="balanced" dir="t">
                <a:rot lat="0" lon="0" rev="2100000"/>
              </a:lightRig>
            </a:scene3d>
            <a:sp3d extrusionH="57150" prstMaterial="metal">
              <a:bevelT w="38100" h="25400"/>
              <a:contourClr>
                <a:schemeClr val="bg2"/>
              </a:contourClr>
            </a:sp3d>
          </a:bodyPr>
          <a:lstStyle/>
          <a:p>
            <a:pPr algn="ctr"/>
            <a:r>
              <a:rPr lang="de-DE" sz="2100" b="1" dirty="0">
                <a:ln w="50800"/>
                <a:solidFill>
                  <a:srgbClr val="00B0F0"/>
                </a:solidFill>
              </a:rPr>
              <a:t>Wir stellen uns vor</a:t>
            </a:r>
          </a:p>
          <a:p>
            <a:pPr algn="ctr"/>
            <a:r>
              <a:rPr lang="de-DE" sz="4050" b="1" dirty="0">
                <a:ln w="50800"/>
                <a:solidFill>
                  <a:schemeClr val="bg1">
                    <a:shade val="50000"/>
                  </a:schemeClr>
                </a:solidFill>
              </a:rPr>
              <a:t> KGV Langerfeld e.V.</a:t>
            </a:r>
          </a:p>
          <a:p>
            <a:pPr algn="ctr"/>
            <a:endParaRPr lang="de-DE" sz="3300" b="1" dirty="0">
              <a:ln w="50800"/>
              <a:solidFill>
                <a:schemeClr val="bg1">
                  <a:shade val="50000"/>
                </a:schemeClr>
              </a:solidFill>
            </a:endParaRPr>
          </a:p>
        </p:txBody>
      </p:sp>
      <p:pic>
        <p:nvPicPr>
          <p:cNvPr id="6" name="Bild 1" descr="http://www.kleingartenverein-langerfeld.homepage.t-online.de/bilder/kgvlogo2.jpg"/>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4095162" y="1360297"/>
            <a:ext cx="953687" cy="256406"/>
          </a:xfrm>
          <a:prstGeom prst="rect">
            <a:avLst/>
          </a:prstGeom>
          <a:solidFill>
            <a:srgbClr val="FFC000"/>
          </a:solidFill>
          <a:ln>
            <a:solidFill>
              <a:srgbClr val="FFC000"/>
            </a:solidFill>
          </a:ln>
          <a:effectLst>
            <a:reflection blurRad="6350" stA="50000" endA="300" endPos="90000" dir="5400000" sy="-100000" algn="bl" rotWithShape="0"/>
          </a:effectLst>
        </p:spPr>
      </p:pic>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720340" y="2040255"/>
            <a:ext cx="3703320" cy="2777490"/>
          </a:xfrm>
          <a:prstGeom prst="rect">
            <a:avLst/>
          </a:prstGeom>
        </p:spPr>
      </p:pic>
      <p:sp>
        <p:nvSpPr>
          <p:cNvPr id="3" name="Textfeld 2"/>
          <p:cNvSpPr txBox="1"/>
          <p:nvPr/>
        </p:nvSpPr>
        <p:spPr>
          <a:xfrm>
            <a:off x="2720340" y="4995174"/>
            <a:ext cx="3703320" cy="1131079"/>
          </a:xfrm>
          <a:prstGeom prst="rect">
            <a:avLst/>
          </a:prstGeom>
          <a:noFill/>
        </p:spPr>
        <p:txBody>
          <a:bodyPr wrap="square" rtlCol="0">
            <a:spAutoFit/>
          </a:bodyPr>
          <a:lstStyle/>
          <a:p>
            <a:pPr algn="just"/>
            <a:r>
              <a:rPr lang="de-DE" sz="1350" dirty="0"/>
              <a:t>Mit insgesamt 101 Gärten, davon 94 „In der Fleute“, und weiteren sieben organisatorisch angeschlossenen Gärten im </a:t>
            </a:r>
            <a:r>
              <a:rPr lang="de-DE" sz="1350" dirty="0" err="1"/>
              <a:t>Leibusch</a:t>
            </a:r>
            <a:r>
              <a:rPr lang="de-DE" sz="1350" dirty="0"/>
              <a:t>, gehört der Kleingärtnerverein Langerfeld e.V. zu den größeren Anlagen im Wuppertaler Stadtgebiet.</a:t>
            </a:r>
          </a:p>
        </p:txBody>
      </p:sp>
      <p:sp>
        <p:nvSpPr>
          <p:cNvPr id="5" name="Foliennummernplatzhalter 4"/>
          <p:cNvSpPr>
            <a:spLocks noGrp="1"/>
          </p:cNvSpPr>
          <p:nvPr>
            <p:ph type="sldNum" sz="quarter" idx="12"/>
          </p:nvPr>
        </p:nvSpPr>
        <p:spPr/>
        <p:txBody>
          <a:bodyPr/>
          <a:lstStyle/>
          <a:p>
            <a:fld id="{5206E642-CA4E-4366-864E-6F01E8FE07E0}" type="slidenum">
              <a:rPr lang="de-DE" smtClean="0"/>
              <a:pPr/>
              <a:t>13</a:t>
            </a:fld>
            <a:endParaRPr lang="de-DE" dirty="0"/>
          </a:p>
        </p:txBody>
      </p:sp>
    </p:spTree>
    <p:extLst>
      <p:ext uri="{BB962C8B-B14F-4D97-AF65-F5344CB8AC3E}">
        <p14:creationId xmlns:p14="http://schemas.microsoft.com/office/powerpoint/2010/main" val="1772650588"/>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 descr="http://www.kleingartenverein-langerfeld.homepage.t-online.de/bilder/kgvlogo2.jpg"/>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68145" y="242646"/>
            <a:ext cx="1032359" cy="324036"/>
          </a:xfrm>
          <a:prstGeom prst="rect">
            <a:avLst/>
          </a:prstGeom>
          <a:solidFill>
            <a:srgbClr val="FFC000"/>
          </a:solidFill>
          <a:ln>
            <a:solidFill>
              <a:srgbClr val="FFC000"/>
            </a:solidFill>
          </a:ln>
          <a:effectLst>
            <a:reflection blurRad="6350" stA="50000" endA="300" endPos="90000" dir="5400000" sy="-100000" algn="bl" rotWithShape="0"/>
          </a:effectLst>
        </p:spPr>
      </p:pic>
      <p:sp>
        <p:nvSpPr>
          <p:cNvPr id="5" name="Textfeld 4"/>
          <p:cNvSpPr txBox="1"/>
          <p:nvPr/>
        </p:nvSpPr>
        <p:spPr>
          <a:xfrm>
            <a:off x="2521981" y="890718"/>
            <a:ext cx="4052276" cy="1823576"/>
          </a:xfrm>
          <a:prstGeom prst="rect">
            <a:avLst/>
          </a:prstGeom>
          <a:noFill/>
        </p:spPr>
        <p:txBody>
          <a:bodyPr wrap="square" rtlCol="0">
            <a:spAutoFit/>
          </a:bodyPr>
          <a:lstStyle/>
          <a:p>
            <a:pPr algn="just"/>
            <a:r>
              <a:rPr lang="de-DE" sz="1350" dirty="0"/>
              <a:t>Gründung:</a:t>
            </a:r>
          </a:p>
          <a:p>
            <a:pPr algn="just"/>
            <a:r>
              <a:rPr lang="de-DE" sz="900" dirty="0"/>
              <a:t>Gegründet wurde der Kleingartenverein am 08. April 1922. </a:t>
            </a:r>
          </a:p>
          <a:p>
            <a:pPr algn="just"/>
            <a:r>
              <a:rPr lang="de-DE" sz="900" dirty="0"/>
              <a:t>Diese Gründung führte dazu dass sich im Osten unserer Stadt ein grüner Gürtel entwickeln konnte, dessen Entwicklung  erst durch die Wirren des 2. Weltkrieges beinahe zum Erliegen gekommen wäre. </a:t>
            </a:r>
          </a:p>
          <a:p>
            <a:pPr algn="just"/>
            <a:r>
              <a:rPr lang="de-DE" sz="900" dirty="0"/>
              <a:t>Nach Beendigung des Krieges lebte der Verein wieder merklich auf. </a:t>
            </a:r>
          </a:p>
          <a:p>
            <a:pPr algn="just"/>
            <a:r>
              <a:rPr lang="de-DE" sz="900" dirty="0"/>
              <a:t>Der Beschluß der Stadtverwaltung im Jahre 1958, das Gelände „In der Fleute“ zu einem Dauergartengelände für Kleingärten zu machen gab der Gartensiedlung nochmals einen deutlichen Schub. Mitte der 50. Jahre wurde bereits mit dem Bau eines Vereinsheimes begonnen, welches dann 1960  fertig gestellt wurde. </a:t>
            </a:r>
          </a:p>
          <a:p>
            <a:pPr algn="just"/>
            <a:r>
              <a:rPr lang="de-DE" sz="900" dirty="0"/>
              <a:t>Sämtliche Arbeiten während der 5 –jährigen Bauzeit wurden von den Kleingärtnern  in Eigenleistung verrichtet.  </a:t>
            </a:r>
          </a:p>
        </p:txBody>
      </p:sp>
      <p:pic>
        <p:nvPicPr>
          <p:cNvPr id="2" name="Grafik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616948" y="2668441"/>
            <a:ext cx="3862342" cy="3761585"/>
          </a:xfrm>
          <a:prstGeom prst="rect">
            <a:avLst/>
          </a:prstGeom>
        </p:spPr>
      </p:pic>
      <p:sp>
        <p:nvSpPr>
          <p:cNvPr id="3" name="Foliennummernplatzhalter 2"/>
          <p:cNvSpPr>
            <a:spLocks noGrp="1"/>
          </p:cNvSpPr>
          <p:nvPr>
            <p:ph type="sldNum" sz="quarter" idx="12"/>
          </p:nvPr>
        </p:nvSpPr>
        <p:spPr/>
        <p:txBody>
          <a:bodyPr/>
          <a:lstStyle/>
          <a:p>
            <a:fld id="{5206E642-CA4E-4366-864E-6F01E8FE07E0}" type="slidenum">
              <a:rPr lang="de-DE" smtClean="0"/>
              <a:pPr/>
              <a:t>14</a:t>
            </a:fld>
            <a:endParaRPr lang="de-DE" dirty="0"/>
          </a:p>
        </p:txBody>
      </p:sp>
    </p:spTree>
    <p:extLst>
      <p:ext uri="{BB962C8B-B14F-4D97-AF65-F5344CB8AC3E}">
        <p14:creationId xmlns:p14="http://schemas.microsoft.com/office/powerpoint/2010/main" val="337431866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Bild 1" descr="http://www.kleingartenverein-langerfeld.homepage.t-online.de/bilder/kgvlogo2.jpg"/>
          <p:cNvPicPr/>
          <p:nvPr/>
        </p:nvPicPr>
        <p:blipFill>
          <a:blip r:embed="rId3" cstate="print">
            <a:extLst>
              <a:ext uri="{BEBA8EAE-BF5A-486C-A8C5-ECC9F3942E4B}">
                <a14:imgProps xmlns:a14="http://schemas.microsoft.com/office/drawing/2010/main">
                  <a14:imgLayer r:embed="rId4">
                    <a14:imgEffect>
                      <a14:colorTemperature colorTemp="47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868145" y="242646"/>
            <a:ext cx="1032359" cy="324036"/>
          </a:xfrm>
          <a:prstGeom prst="rect">
            <a:avLst/>
          </a:prstGeom>
          <a:solidFill>
            <a:srgbClr val="FFC000"/>
          </a:solidFill>
          <a:ln>
            <a:solidFill>
              <a:srgbClr val="FFC000"/>
            </a:solidFill>
          </a:ln>
          <a:effectLst>
            <a:reflection blurRad="6350" stA="50000" endA="300" endPos="90000" dir="5400000" sy="-100000" algn="bl" rotWithShape="0"/>
          </a:effectLst>
        </p:spPr>
      </p:pic>
      <p:sp>
        <p:nvSpPr>
          <p:cNvPr id="2" name="Foliennummernplatzhalter 1"/>
          <p:cNvSpPr>
            <a:spLocks noGrp="1"/>
          </p:cNvSpPr>
          <p:nvPr>
            <p:ph type="sldNum" sz="quarter" idx="12"/>
          </p:nvPr>
        </p:nvSpPr>
        <p:spPr/>
        <p:txBody>
          <a:bodyPr/>
          <a:lstStyle/>
          <a:p>
            <a:fld id="{5206E642-CA4E-4366-864E-6F01E8FE07E0}" type="slidenum">
              <a:rPr lang="de-DE" smtClean="0"/>
              <a:pPr/>
              <a:t>15</a:t>
            </a:fld>
            <a:endParaRPr lang="de-DE" dirty="0"/>
          </a:p>
        </p:txBody>
      </p:sp>
      <p:pic>
        <p:nvPicPr>
          <p:cNvPr id="3" name="Grafi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349949" y="908721"/>
            <a:ext cx="4359565" cy="5812754"/>
          </a:xfrm>
          <a:prstGeom prst="rect">
            <a:avLst/>
          </a:prstGeom>
        </p:spPr>
      </p:pic>
      <p:sp>
        <p:nvSpPr>
          <p:cNvPr id="7" name="Textfeld 6"/>
          <p:cNvSpPr txBox="1"/>
          <p:nvPr/>
        </p:nvSpPr>
        <p:spPr>
          <a:xfrm>
            <a:off x="4139952" y="5817129"/>
            <a:ext cx="2124236" cy="507831"/>
          </a:xfrm>
          <a:prstGeom prst="rect">
            <a:avLst/>
          </a:prstGeom>
          <a:solidFill>
            <a:schemeClr val="bg1">
              <a:lumMod val="75000"/>
            </a:schemeClr>
          </a:solidFill>
        </p:spPr>
        <p:txBody>
          <a:bodyPr wrap="square" rtlCol="0">
            <a:spAutoFit/>
          </a:bodyPr>
          <a:lstStyle/>
          <a:p>
            <a:r>
              <a:rPr lang="de-DE" sz="1350" dirty="0"/>
              <a:t>Kleingartenverein</a:t>
            </a:r>
          </a:p>
          <a:p>
            <a:r>
              <a:rPr lang="de-DE" sz="1350" dirty="0"/>
              <a:t>Langerfeld</a:t>
            </a:r>
          </a:p>
        </p:txBody>
      </p:sp>
      <p:sp>
        <p:nvSpPr>
          <p:cNvPr id="9" name="Textfeld 8"/>
          <p:cNvSpPr txBox="1"/>
          <p:nvPr/>
        </p:nvSpPr>
        <p:spPr>
          <a:xfrm>
            <a:off x="3005826" y="2780929"/>
            <a:ext cx="1080120" cy="507831"/>
          </a:xfrm>
          <a:prstGeom prst="rect">
            <a:avLst/>
          </a:prstGeom>
          <a:solidFill>
            <a:schemeClr val="bg1">
              <a:lumMod val="75000"/>
            </a:schemeClr>
          </a:solidFill>
        </p:spPr>
        <p:txBody>
          <a:bodyPr wrap="square" rtlCol="0">
            <a:spAutoFit/>
          </a:bodyPr>
          <a:lstStyle/>
          <a:p>
            <a:r>
              <a:rPr lang="de-DE" sz="1350" dirty="0"/>
              <a:t>Gärten </a:t>
            </a:r>
          </a:p>
          <a:p>
            <a:r>
              <a:rPr lang="de-DE" sz="1350" dirty="0"/>
              <a:t>In der Fleute</a:t>
            </a:r>
          </a:p>
        </p:txBody>
      </p:sp>
      <p:sp>
        <p:nvSpPr>
          <p:cNvPr id="10" name="Textfeld 9"/>
          <p:cNvSpPr txBox="1"/>
          <p:nvPr/>
        </p:nvSpPr>
        <p:spPr>
          <a:xfrm>
            <a:off x="4896036" y="3839366"/>
            <a:ext cx="1296144" cy="196208"/>
          </a:xfrm>
          <a:prstGeom prst="rect">
            <a:avLst/>
          </a:prstGeom>
          <a:solidFill>
            <a:schemeClr val="bg1">
              <a:lumMod val="75000"/>
            </a:schemeClr>
          </a:solidFill>
        </p:spPr>
        <p:txBody>
          <a:bodyPr wrap="square" rtlCol="0">
            <a:spAutoFit/>
          </a:bodyPr>
          <a:lstStyle/>
          <a:p>
            <a:r>
              <a:rPr lang="de-DE" sz="675" dirty="0"/>
              <a:t>Gärten an der </a:t>
            </a:r>
            <a:r>
              <a:rPr lang="de-DE" sz="675" dirty="0" err="1"/>
              <a:t>Clausewitzstraße</a:t>
            </a:r>
            <a:endParaRPr lang="de-DE" sz="675" dirty="0"/>
          </a:p>
        </p:txBody>
      </p:sp>
      <p:sp>
        <p:nvSpPr>
          <p:cNvPr id="12" name="Textfeld 11"/>
          <p:cNvSpPr txBox="1"/>
          <p:nvPr/>
        </p:nvSpPr>
        <p:spPr>
          <a:xfrm>
            <a:off x="3113838" y="1646802"/>
            <a:ext cx="1242138" cy="300082"/>
          </a:xfrm>
          <a:prstGeom prst="rect">
            <a:avLst/>
          </a:prstGeom>
          <a:solidFill>
            <a:schemeClr val="bg1">
              <a:lumMod val="75000"/>
            </a:schemeClr>
          </a:solidFill>
        </p:spPr>
        <p:txBody>
          <a:bodyPr wrap="square" rtlCol="0">
            <a:spAutoFit/>
          </a:bodyPr>
          <a:lstStyle/>
          <a:p>
            <a:r>
              <a:rPr lang="de-DE" sz="675" dirty="0"/>
              <a:t>Gärten an der Leihbuschstraße</a:t>
            </a:r>
          </a:p>
        </p:txBody>
      </p:sp>
      <p:sp>
        <p:nvSpPr>
          <p:cNvPr id="14" name="Fußzeilenplatzhalter 13"/>
          <p:cNvSpPr>
            <a:spLocks noGrp="1"/>
          </p:cNvSpPr>
          <p:nvPr>
            <p:ph type="ftr" sz="quarter" idx="11"/>
          </p:nvPr>
        </p:nvSpPr>
        <p:spPr/>
        <p:txBody>
          <a:bodyPr/>
          <a:lstStyle/>
          <a:p>
            <a:endParaRPr lang="de-DE" dirty="0"/>
          </a:p>
        </p:txBody>
      </p:sp>
    </p:spTree>
    <p:extLst>
      <p:ext uri="{BB962C8B-B14F-4D97-AF65-F5344CB8AC3E}">
        <p14:creationId xmlns:p14="http://schemas.microsoft.com/office/powerpoint/2010/main" val="55933603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16</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23528" y="1268760"/>
            <a:ext cx="8208912" cy="584775"/>
          </a:xfrm>
          <a:prstGeom prst="rect">
            <a:avLst/>
          </a:prstGeom>
          <a:solidFill>
            <a:schemeClr val="bg1">
              <a:lumMod val="85000"/>
            </a:schemeClr>
          </a:solidFill>
        </p:spPr>
        <p:txBody>
          <a:bodyPr wrap="square" rtlCol="0">
            <a:spAutoFit/>
          </a:bodyPr>
          <a:lstStyle/>
          <a:p>
            <a:r>
              <a:rPr lang="de-DE" sz="3200" dirty="0"/>
              <a:t>Mitgliederstatistik:  Alter</a:t>
            </a:r>
          </a:p>
        </p:txBody>
      </p:sp>
      <p:graphicFrame>
        <p:nvGraphicFramePr>
          <p:cNvPr id="8" name="Tabelle 7"/>
          <p:cNvGraphicFramePr>
            <a:graphicFrameLocks noGrp="1"/>
          </p:cNvGraphicFramePr>
          <p:nvPr>
            <p:extLst>
              <p:ext uri="{D42A27DB-BD31-4B8C-83A1-F6EECF244321}">
                <p14:modId xmlns:p14="http://schemas.microsoft.com/office/powerpoint/2010/main" val="2840197347"/>
              </p:ext>
            </p:extLst>
          </p:nvPr>
        </p:nvGraphicFramePr>
        <p:xfrm>
          <a:off x="323528" y="1916832"/>
          <a:ext cx="8136904" cy="3398032"/>
        </p:xfrm>
        <a:graphic>
          <a:graphicData uri="http://schemas.openxmlformats.org/drawingml/2006/table">
            <a:tbl>
              <a:tblPr/>
              <a:tblGrid>
                <a:gridCol w="2302898">
                  <a:extLst>
                    <a:ext uri="{9D8B030D-6E8A-4147-A177-3AD203B41FA5}">
                      <a16:colId xmlns:a16="http://schemas.microsoft.com/office/drawing/2014/main" val="20000"/>
                    </a:ext>
                  </a:extLst>
                </a:gridCol>
                <a:gridCol w="2226133">
                  <a:extLst>
                    <a:ext uri="{9D8B030D-6E8A-4147-A177-3AD203B41FA5}">
                      <a16:colId xmlns:a16="http://schemas.microsoft.com/office/drawing/2014/main" val="20001"/>
                    </a:ext>
                  </a:extLst>
                </a:gridCol>
                <a:gridCol w="3607873">
                  <a:extLst>
                    <a:ext uri="{9D8B030D-6E8A-4147-A177-3AD203B41FA5}">
                      <a16:colId xmlns:a16="http://schemas.microsoft.com/office/drawing/2014/main" val="20002"/>
                    </a:ext>
                  </a:extLst>
                </a:gridCol>
              </a:tblGrid>
              <a:tr h="1827094">
                <a:tc>
                  <a:txBody>
                    <a:bodyPr/>
                    <a:lstStyle/>
                    <a:p>
                      <a:pPr algn="ctr" fontAlgn="b"/>
                      <a:r>
                        <a:rPr lang="de-DE" sz="6600" b="0" i="0" u="none" strike="noStrike" dirty="0">
                          <a:solidFill>
                            <a:srgbClr val="FF0000"/>
                          </a:solidFill>
                          <a:latin typeface="Arial"/>
                        </a:rPr>
                        <a:t>Ø </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de-DE" sz="6600" b="0" i="0" u="none" strike="noStrike" dirty="0">
                          <a:solidFill>
                            <a:srgbClr val="FF0000"/>
                          </a:solidFill>
                          <a:latin typeface="Arial"/>
                        </a:rPr>
                        <a:t>62,71</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tc>
                  <a:txBody>
                    <a:bodyPr/>
                    <a:lstStyle/>
                    <a:p>
                      <a:pPr algn="ctr" fontAlgn="b"/>
                      <a:r>
                        <a:rPr lang="de-DE" sz="6600" b="0" i="0" u="none" strike="noStrike" dirty="0">
                          <a:solidFill>
                            <a:srgbClr val="FF0000"/>
                          </a:solidFill>
                          <a:latin typeface="Arial"/>
                        </a:rPr>
                        <a:t>Jahre</a:t>
                      </a:r>
                    </a:p>
                  </a:txBody>
                  <a:tcPr marL="0" marR="0" marT="0" marB="0" anchor="b">
                    <a:lnL>
                      <a:noFill/>
                    </a:lnL>
                    <a:lnR>
                      <a:noFill/>
                    </a:lnR>
                    <a:lnT w="12700" cap="flat" cmpd="sng" algn="ctr">
                      <a:solidFill>
                        <a:srgbClr val="000000"/>
                      </a:solidFill>
                      <a:prstDash val="solid"/>
                      <a:round/>
                      <a:headEnd type="none" w="med" len="med"/>
                      <a:tailEnd type="none" w="med" len="med"/>
                    </a:lnT>
                    <a:lnB>
                      <a:noFill/>
                    </a:lnB>
                    <a:noFill/>
                  </a:tcPr>
                </a:tc>
                <a:extLst>
                  <a:ext uri="{0D108BD9-81ED-4DB2-BD59-A6C34878D82A}">
                    <a16:rowId xmlns:a16="http://schemas.microsoft.com/office/drawing/2014/main" val="10000"/>
                  </a:ext>
                </a:extLst>
              </a:tr>
              <a:tr h="543786">
                <a:tc>
                  <a:txBody>
                    <a:bodyPr/>
                    <a:lstStyle/>
                    <a:p>
                      <a:pPr algn="ctr" fontAlgn="b"/>
                      <a:r>
                        <a:rPr lang="de-DE" sz="3200" b="0" i="0" u="none" strike="noStrike" dirty="0">
                          <a:solidFill>
                            <a:srgbClr val="000000"/>
                          </a:solidFill>
                          <a:latin typeface="Arial"/>
                        </a:rPr>
                        <a:t>Ø 2022</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de-DE" sz="3200" b="0" i="0" u="none" strike="noStrike" dirty="0">
                          <a:solidFill>
                            <a:srgbClr val="000000"/>
                          </a:solidFill>
                          <a:latin typeface="Arial"/>
                        </a:rPr>
                        <a:t>       61,66</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tc>
                  <a:txBody>
                    <a:bodyPr/>
                    <a:lstStyle/>
                    <a:p>
                      <a:pPr algn="ctr" fontAlgn="b"/>
                      <a:r>
                        <a:rPr lang="de-DE" sz="3200" b="0" i="0" u="none" strike="noStrike" dirty="0">
                          <a:solidFill>
                            <a:srgbClr val="000000"/>
                          </a:solidFill>
                          <a:latin typeface="Arial"/>
                        </a:rPr>
                        <a:t>Jahre</a:t>
                      </a:r>
                    </a:p>
                  </a:txBody>
                  <a:tcPr marL="0" marR="0" marT="0" marB="0" anchor="b">
                    <a:lnL>
                      <a:noFill/>
                    </a:lnL>
                    <a:lnR>
                      <a:noFill/>
                    </a:lnR>
                    <a:lnT>
                      <a:noFill/>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513576">
                <a:tc>
                  <a:txBody>
                    <a:bodyPr/>
                    <a:lstStyle/>
                    <a:p>
                      <a:pPr algn="ctr" fontAlgn="b"/>
                      <a:r>
                        <a:rPr lang="de-DE" sz="3200" b="0" i="0" u="none" strike="noStrike" dirty="0">
                          <a:solidFill>
                            <a:srgbClr val="000000"/>
                          </a:solidFill>
                          <a:latin typeface="Arial"/>
                        </a:rPr>
                        <a:t>Alter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200" b="0" i="0" u="none" strike="noStrike" dirty="0">
                          <a:solidFill>
                            <a:srgbClr val="000000"/>
                          </a:solidFill>
                          <a:latin typeface="Arial"/>
                        </a:rPr>
                        <a:t>       88,21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200" b="0" i="0" u="none" strike="noStrike">
                          <a:solidFill>
                            <a:srgbClr val="000000"/>
                          </a:solidFill>
                          <a:latin typeface="Arial"/>
                        </a:rPr>
                        <a:t>ältester Pächter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13576">
                <a:tc>
                  <a:txBody>
                    <a:bodyPr/>
                    <a:lstStyle/>
                    <a:p>
                      <a:pPr algn="ctr" fontAlgn="b"/>
                      <a:r>
                        <a:rPr lang="de-DE" sz="3200" b="0" i="0" u="none" strike="noStrike" dirty="0">
                          <a:solidFill>
                            <a:srgbClr val="000000"/>
                          </a:solidFill>
                          <a:latin typeface="Arial"/>
                        </a:rPr>
                        <a:t>Alter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200" b="0" i="0" u="none" strike="noStrike" dirty="0">
                          <a:solidFill>
                            <a:srgbClr val="000000"/>
                          </a:solidFill>
                          <a:latin typeface="Arial"/>
                        </a:rPr>
                        <a:t>       27,43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200" b="0" i="0" u="none" strike="noStrike" dirty="0">
                          <a:solidFill>
                            <a:srgbClr val="000000"/>
                          </a:solidFill>
                          <a:latin typeface="Arial"/>
                        </a:rPr>
                        <a:t>jüngster Pächter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905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17</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23528" y="1268760"/>
            <a:ext cx="8208912" cy="584775"/>
          </a:xfrm>
          <a:prstGeom prst="rect">
            <a:avLst/>
          </a:prstGeom>
          <a:solidFill>
            <a:schemeClr val="bg1">
              <a:lumMod val="85000"/>
            </a:schemeClr>
          </a:solidFill>
        </p:spPr>
        <p:txBody>
          <a:bodyPr wrap="square" rtlCol="0">
            <a:spAutoFit/>
          </a:bodyPr>
          <a:lstStyle/>
          <a:p>
            <a:r>
              <a:rPr lang="de-DE" sz="3200" dirty="0"/>
              <a:t>Mitgliederstatistik: Pachtdauer in Jahre</a:t>
            </a:r>
          </a:p>
        </p:txBody>
      </p:sp>
      <p:graphicFrame>
        <p:nvGraphicFramePr>
          <p:cNvPr id="10" name="Tabelle 9"/>
          <p:cNvGraphicFramePr>
            <a:graphicFrameLocks noGrp="1"/>
          </p:cNvGraphicFramePr>
          <p:nvPr>
            <p:extLst>
              <p:ext uri="{D42A27DB-BD31-4B8C-83A1-F6EECF244321}">
                <p14:modId xmlns:p14="http://schemas.microsoft.com/office/powerpoint/2010/main" val="2277532668"/>
              </p:ext>
            </p:extLst>
          </p:nvPr>
        </p:nvGraphicFramePr>
        <p:xfrm>
          <a:off x="323528" y="2060848"/>
          <a:ext cx="8208911" cy="3456384"/>
        </p:xfrm>
        <a:graphic>
          <a:graphicData uri="http://schemas.openxmlformats.org/drawingml/2006/table">
            <a:tbl>
              <a:tblPr/>
              <a:tblGrid>
                <a:gridCol w="2706234">
                  <a:extLst>
                    <a:ext uri="{9D8B030D-6E8A-4147-A177-3AD203B41FA5}">
                      <a16:colId xmlns:a16="http://schemas.microsoft.com/office/drawing/2014/main" val="20000"/>
                    </a:ext>
                  </a:extLst>
                </a:gridCol>
                <a:gridCol w="2119884">
                  <a:extLst>
                    <a:ext uri="{9D8B030D-6E8A-4147-A177-3AD203B41FA5}">
                      <a16:colId xmlns:a16="http://schemas.microsoft.com/office/drawing/2014/main" val="20001"/>
                    </a:ext>
                  </a:extLst>
                </a:gridCol>
                <a:gridCol w="3382793">
                  <a:extLst>
                    <a:ext uri="{9D8B030D-6E8A-4147-A177-3AD203B41FA5}">
                      <a16:colId xmlns:a16="http://schemas.microsoft.com/office/drawing/2014/main" val="20002"/>
                    </a:ext>
                  </a:extLst>
                </a:gridCol>
              </a:tblGrid>
              <a:tr h="167582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de-DE" sz="3600" b="0" i="0" u="none" strike="noStrike" dirty="0">
                          <a:solidFill>
                            <a:srgbClr val="FF0000"/>
                          </a:solidFill>
                          <a:latin typeface="Arial"/>
                        </a:rPr>
                        <a:t>Ø2022</a:t>
                      </a:r>
                    </a:p>
                    <a:p>
                      <a:pPr algn="ctr" fontAlgn="b"/>
                      <a:r>
                        <a:rPr lang="de-DE" sz="3600" b="0" i="0" u="none" strike="noStrike" dirty="0">
                          <a:solidFill>
                            <a:schemeClr val="tx1"/>
                          </a:solidFill>
                          <a:latin typeface="Arial"/>
                        </a:rPr>
                        <a:t>Ø2022</a:t>
                      </a:r>
                    </a:p>
                    <a:p>
                      <a:pPr algn="ctr" fontAlgn="b"/>
                      <a:r>
                        <a:rPr lang="de-DE" sz="3600" b="0" i="0" u="none" strike="noStrike" dirty="0">
                          <a:solidFill>
                            <a:srgbClr val="000000"/>
                          </a:solidFill>
                          <a:latin typeface="Arial"/>
                        </a:rPr>
                        <a:t>Ø2021</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b"/>
                      <a:r>
                        <a:rPr lang="de-DE" sz="3600" b="0" i="0" u="none" strike="noStrike" dirty="0">
                          <a:solidFill>
                            <a:srgbClr val="FF0000"/>
                          </a:solidFill>
                          <a:latin typeface="Arial"/>
                        </a:rPr>
                        <a:t>15,41</a:t>
                      </a:r>
                    </a:p>
                    <a:p>
                      <a:pPr algn="ctr" fontAlgn="b"/>
                      <a:r>
                        <a:rPr lang="de-DE" sz="3600" b="0" i="0" u="none" strike="noStrike" dirty="0">
                          <a:solidFill>
                            <a:schemeClr val="tx1"/>
                          </a:solidFill>
                          <a:latin typeface="Arial"/>
                        </a:rPr>
                        <a:t>14,70</a:t>
                      </a:r>
                    </a:p>
                    <a:p>
                      <a:pPr algn="ctr" fontAlgn="b"/>
                      <a:r>
                        <a:rPr lang="de-DE" sz="3600" b="0" i="0" u="none" strike="noStrike" dirty="0">
                          <a:solidFill>
                            <a:srgbClr val="000000"/>
                          </a:solidFill>
                          <a:latin typeface="Arial"/>
                        </a:rPr>
                        <a:t>14,68</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tc>
                  <a:txBody>
                    <a:bodyPr/>
                    <a:lstStyle/>
                    <a:p>
                      <a:pPr algn="ctr" fontAlgn="b"/>
                      <a:r>
                        <a:rPr lang="de-DE" sz="3600" b="0" i="0" u="none" strike="noStrike" dirty="0">
                          <a:solidFill>
                            <a:srgbClr val="FF0000"/>
                          </a:solidFill>
                          <a:latin typeface="Arial"/>
                        </a:rPr>
                        <a:t>Pachtdauer aller Mitglieder</a:t>
                      </a:r>
                    </a:p>
                  </a:txBody>
                  <a:tcPr marL="0" marR="0" marT="0" marB="0" anchor="ctr">
                    <a:lnL>
                      <a:noFill/>
                    </a:lnL>
                    <a:lnR>
                      <a:noFill/>
                    </a:lnR>
                    <a:lnT w="12700" cap="flat" cmpd="sng" algn="ctr">
                      <a:solidFill>
                        <a:srgbClr val="000000"/>
                      </a:solidFill>
                      <a:prstDash val="solid"/>
                      <a:round/>
                      <a:headEnd type="none" w="med" len="med"/>
                      <a:tailEnd type="none" w="med" len="med"/>
                    </a:lnT>
                    <a:lnB>
                      <a:noFill/>
                    </a:lnB>
                    <a:solidFill>
                      <a:schemeClr val="bg1">
                        <a:lumMod val="95000"/>
                      </a:schemeClr>
                    </a:solidFill>
                  </a:tcPr>
                </a:tc>
                <a:extLst>
                  <a:ext uri="{0D108BD9-81ED-4DB2-BD59-A6C34878D82A}">
                    <a16:rowId xmlns:a16="http://schemas.microsoft.com/office/drawing/2014/main" val="10000"/>
                  </a:ext>
                </a:extLst>
              </a:tr>
              <a:tr h="890281">
                <a:tc>
                  <a:txBody>
                    <a:bodyPr/>
                    <a:lstStyle/>
                    <a:p>
                      <a:pPr algn="ctr" fontAlgn="b"/>
                      <a:r>
                        <a:rPr lang="de-DE" sz="2800" b="0" i="0" u="none" strike="noStrike" dirty="0">
                          <a:solidFill>
                            <a:srgbClr val="000000"/>
                          </a:solidFill>
                          <a:latin typeface="Arial"/>
                        </a:rPr>
                        <a:t>Pachtjahre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de-DE" sz="2800" b="0" i="0" u="none" strike="noStrike" dirty="0">
                          <a:solidFill>
                            <a:srgbClr val="000000"/>
                          </a:solidFill>
                          <a:latin typeface="Arial"/>
                        </a:rPr>
                        <a:t>   62,44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de-DE" sz="2000" b="0" i="0" u="none" strike="noStrike">
                          <a:solidFill>
                            <a:srgbClr val="000000"/>
                          </a:solidFill>
                          <a:latin typeface="Arial"/>
                        </a:rPr>
                        <a:t>Längster Pächter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1"/>
                  </a:ext>
                </a:extLst>
              </a:tr>
              <a:tr h="890281">
                <a:tc>
                  <a:txBody>
                    <a:bodyPr/>
                    <a:lstStyle/>
                    <a:p>
                      <a:pPr algn="ctr" fontAlgn="b"/>
                      <a:r>
                        <a:rPr lang="de-DE" sz="2800" b="0" i="0" u="none" strike="noStrike" dirty="0">
                          <a:solidFill>
                            <a:srgbClr val="000000"/>
                          </a:solidFill>
                          <a:latin typeface="Arial"/>
                        </a:rPr>
                        <a:t>Pachtjahre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de-DE" sz="2800" b="0" i="0" u="none" strike="noStrike" dirty="0">
                          <a:solidFill>
                            <a:srgbClr val="000000"/>
                          </a:solidFill>
                          <a:latin typeface="Arial"/>
                        </a:rPr>
                        <a:t>     0,07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ctr" fontAlgn="b"/>
                      <a:r>
                        <a:rPr lang="de-DE" sz="2000" b="0" i="0" u="none" strike="noStrike" dirty="0">
                          <a:solidFill>
                            <a:srgbClr val="000000"/>
                          </a:solidFill>
                          <a:latin typeface="Arial"/>
                        </a:rPr>
                        <a:t>kürzester Pächter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002"/>
                  </a:ext>
                </a:extLst>
              </a:tr>
            </a:tbl>
          </a:graphicData>
        </a:graphic>
      </p:graphicFrame>
      <p:sp>
        <p:nvSpPr>
          <p:cNvPr id="2" name="Textfeld 1"/>
          <p:cNvSpPr txBox="1"/>
          <p:nvPr/>
        </p:nvSpPr>
        <p:spPr>
          <a:xfrm>
            <a:off x="6156176" y="4077072"/>
            <a:ext cx="1872208" cy="369332"/>
          </a:xfrm>
          <a:prstGeom prst="rect">
            <a:avLst/>
          </a:prstGeom>
          <a:noFill/>
        </p:spPr>
        <p:txBody>
          <a:bodyPr wrap="square" rtlCol="0">
            <a:spAutoFit/>
          </a:bodyPr>
          <a:lstStyle/>
          <a:p>
            <a:r>
              <a:rPr lang="de-DE" dirty="0"/>
              <a:t>Detlef Klein</a:t>
            </a:r>
          </a:p>
        </p:txBody>
      </p:sp>
      <p:sp>
        <p:nvSpPr>
          <p:cNvPr id="3" name="Textfeld 2"/>
          <p:cNvSpPr txBox="1"/>
          <p:nvPr/>
        </p:nvSpPr>
        <p:spPr>
          <a:xfrm>
            <a:off x="5276800" y="4941168"/>
            <a:ext cx="3111624" cy="307777"/>
          </a:xfrm>
          <a:prstGeom prst="rect">
            <a:avLst/>
          </a:prstGeom>
          <a:noFill/>
        </p:spPr>
        <p:txBody>
          <a:bodyPr wrap="square" rtlCol="0">
            <a:spAutoFit/>
          </a:bodyPr>
          <a:lstStyle/>
          <a:p>
            <a:r>
              <a:rPr lang="de-DE" sz="1400" dirty="0"/>
              <a:t>               Alexander Frittsche</a:t>
            </a:r>
          </a:p>
        </p:txBody>
      </p:sp>
    </p:spTree>
    <p:extLst>
      <p:ext uri="{BB962C8B-B14F-4D97-AF65-F5344CB8AC3E}">
        <p14:creationId xmlns:p14="http://schemas.microsoft.com/office/powerpoint/2010/main" val="262905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18</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23528" y="1268760"/>
            <a:ext cx="8208912" cy="584775"/>
          </a:xfrm>
          <a:prstGeom prst="rect">
            <a:avLst/>
          </a:prstGeom>
          <a:solidFill>
            <a:schemeClr val="bg1">
              <a:lumMod val="85000"/>
            </a:schemeClr>
          </a:solidFill>
        </p:spPr>
        <p:txBody>
          <a:bodyPr wrap="square" rtlCol="0">
            <a:spAutoFit/>
          </a:bodyPr>
          <a:lstStyle/>
          <a:p>
            <a:r>
              <a:rPr lang="de-DE" sz="3200" dirty="0"/>
              <a:t>Flächenstatistik: Gartengröße m²   </a:t>
            </a:r>
            <a:r>
              <a:rPr lang="de-DE" dirty="0"/>
              <a:t>Ø376,69</a:t>
            </a:r>
            <a:endParaRPr lang="de-DE" sz="3200" dirty="0"/>
          </a:p>
        </p:txBody>
      </p:sp>
      <p:graphicFrame>
        <p:nvGraphicFramePr>
          <p:cNvPr id="8" name="Tabelle 7"/>
          <p:cNvGraphicFramePr>
            <a:graphicFrameLocks noGrp="1"/>
          </p:cNvGraphicFramePr>
          <p:nvPr>
            <p:extLst>
              <p:ext uri="{D42A27DB-BD31-4B8C-83A1-F6EECF244321}">
                <p14:modId xmlns:p14="http://schemas.microsoft.com/office/powerpoint/2010/main" val="1105029557"/>
              </p:ext>
            </p:extLst>
          </p:nvPr>
        </p:nvGraphicFramePr>
        <p:xfrm>
          <a:off x="395535" y="2132853"/>
          <a:ext cx="8064896" cy="3240362"/>
        </p:xfrm>
        <a:graphic>
          <a:graphicData uri="http://schemas.openxmlformats.org/drawingml/2006/table">
            <a:tbl>
              <a:tblPr/>
              <a:tblGrid>
                <a:gridCol w="4144906">
                  <a:extLst>
                    <a:ext uri="{9D8B030D-6E8A-4147-A177-3AD203B41FA5}">
                      <a16:colId xmlns:a16="http://schemas.microsoft.com/office/drawing/2014/main" val="20000"/>
                    </a:ext>
                  </a:extLst>
                </a:gridCol>
                <a:gridCol w="1927864">
                  <a:extLst>
                    <a:ext uri="{9D8B030D-6E8A-4147-A177-3AD203B41FA5}">
                      <a16:colId xmlns:a16="http://schemas.microsoft.com/office/drawing/2014/main" val="20001"/>
                    </a:ext>
                  </a:extLst>
                </a:gridCol>
                <a:gridCol w="1992126">
                  <a:extLst>
                    <a:ext uri="{9D8B030D-6E8A-4147-A177-3AD203B41FA5}">
                      <a16:colId xmlns:a16="http://schemas.microsoft.com/office/drawing/2014/main" val="20002"/>
                    </a:ext>
                  </a:extLst>
                </a:gridCol>
              </a:tblGrid>
              <a:tr h="1620181">
                <a:tc>
                  <a:txBody>
                    <a:bodyPr/>
                    <a:lstStyle/>
                    <a:p>
                      <a:pPr algn="ctr" fontAlgn="b"/>
                      <a:r>
                        <a:rPr lang="de-DE" sz="3600" b="0" i="0" u="none" strike="noStrike" dirty="0">
                          <a:solidFill>
                            <a:srgbClr val="000000"/>
                          </a:solidFill>
                          <a:latin typeface="Arial"/>
                        </a:rPr>
                        <a:t> größter Garten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625</a:t>
                      </a:r>
                      <a:r>
                        <a:rPr lang="de-DE" sz="1000" b="0" i="0" u="none" strike="noStrike" dirty="0">
                          <a:solidFill>
                            <a:srgbClr val="000000"/>
                          </a:solidFill>
                          <a:latin typeface="Arial"/>
                        </a:rPr>
                        <a:t>83</a:t>
                      </a:r>
                    </a:p>
                    <a:p>
                      <a:pPr algn="ctr" fontAlgn="b"/>
                      <a:r>
                        <a:rPr lang="de-DE" sz="3600" b="0" i="0" u="none" strike="noStrike" dirty="0">
                          <a:solidFill>
                            <a:srgbClr val="FF0000"/>
                          </a:solidFill>
                          <a:latin typeface="Arial"/>
                        </a:rPr>
                        <a:t>(473)</a:t>
                      </a:r>
                      <a:r>
                        <a:rPr lang="de-DE" sz="1000" b="0" i="0" u="none" strike="noStrike" dirty="0">
                          <a:solidFill>
                            <a:srgbClr val="FF0000"/>
                          </a:solidFill>
                          <a:latin typeface="Arial"/>
                        </a:rPr>
                        <a:t>L7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620181">
                <a:tc>
                  <a:txBody>
                    <a:bodyPr/>
                    <a:lstStyle/>
                    <a:p>
                      <a:pPr algn="ctr" fontAlgn="b"/>
                      <a:r>
                        <a:rPr lang="de-DE" sz="3600" b="0" i="0" u="none" strike="noStrike" dirty="0">
                          <a:solidFill>
                            <a:srgbClr val="000000"/>
                          </a:solidFill>
                          <a:latin typeface="Arial"/>
                        </a:rPr>
                        <a:t>kleinster Garten</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301</a:t>
                      </a:r>
                      <a:r>
                        <a:rPr lang="de-DE" sz="1000" b="0" i="0" u="none" strike="noStrike" dirty="0">
                          <a:solidFill>
                            <a:srgbClr val="000000"/>
                          </a:solidFill>
                          <a:latin typeface="Arial"/>
                        </a:rPr>
                        <a:t>49</a:t>
                      </a:r>
                      <a:r>
                        <a:rPr lang="de-DE" sz="3600" b="0" i="0" u="none" strike="noStrike" dirty="0">
                          <a:solidFill>
                            <a:srgbClr val="000000"/>
                          </a:solidFill>
                          <a:latin typeface="Arial"/>
                        </a:rPr>
                        <a:t> </a:t>
                      </a:r>
                      <a:r>
                        <a:rPr lang="de-DE" sz="3600" b="0" i="0" u="none" strike="noStrike" dirty="0">
                          <a:solidFill>
                            <a:srgbClr val="FF0000"/>
                          </a:solidFill>
                          <a:latin typeface="Arial"/>
                        </a:rPr>
                        <a:t>(119)</a:t>
                      </a:r>
                      <a:r>
                        <a:rPr lang="de-DE" sz="1000" b="0" i="0" u="none" strike="noStrike" dirty="0">
                          <a:solidFill>
                            <a:srgbClr val="FF0000"/>
                          </a:solidFill>
                          <a:latin typeface="Arial"/>
                        </a:rPr>
                        <a:t>L2</a:t>
                      </a:r>
                      <a:r>
                        <a:rPr lang="de-DE" sz="3600" b="0" i="0" u="none" strike="noStrike" dirty="0">
                          <a:solidFill>
                            <a:srgbClr val="000000"/>
                          </a:solidFill>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sp>
        <p:nvSpPr>
          <p:cNvPr id="9" name="Textfeld 8"/>
          <p:cNvSpPr txBox="1"/>
          <p:nvPr/>
        </p:nvSpPr>
        <p:spPr>
          <a:xfrm>
            <a:off x="4499992" y="5445224"/>
            <a:ext cx="3240360" cy="369332"/>
          </a:xfrm>
          <a:prstGeom prst="rect">
            <a:avLst/>
          </a:prstGeom>
          <a:noFill/>
        </p:spPr>
        <p:txBody>
          <a:bodyPr wrap="square" rtlCol="0">
            <a:spAutoFit/>
          </a:bodyPr>
          <a:lstStyle/>
          <a:p>
            <a:r>
              <a:rPr lang="de-DE" dirty="0">
                <a:solidFill>
                  <a:srgbClr val="FF0000"/>
                </a:solidFill>
              </a:rPr>
              <a:t>( )</a:t>
            </a:r>
            <a:r>
              <a:rPr lang="de-DE" dirty="0"/>
              <a:t> = Gärten im </a:t>
            </a:r>
            <a:r>
              <a:rPr lang="de-DE" dirty="0" err="1"/>
              <a:t>Leibusch</a:t>
            </a:r>
            <a:endParaRPr lang="de-DE" dirty="0"/>
          </a:p>
        </p:txBody>
      </p:sp>
    </p:spTree>
    <p:extLst>
      <p:ext uri="{BB962C8B-B14F-4D97-AF65-F5344CB8AC3E}">
        <p14:creationId xmlns:p14="http://schemas.microsoft.com/office/powerpoint/2010/main" val="2629054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19</a:t>
            </a:fld>
            <a:endParaRPr lang="de-DE"/>
          </a:p>
        </p:txBody>
      </p:sp>
      <p:sp>
        <p:nvSpPr>
          <p:cNvPr id="6" name="Datumsplatzhalter 5"/>
          <p:cNvSpPr>
            <a:spLocks noGrp="1"/>
          </p:cNvSpPr>
          <p:nvPr>
            <p:ph type="dt" sz="half" idx="10"/>
          </p:nvPr>
        </p:nvSpPr>
        <p:spPr/>
        <p:txBody>
          <a:bodyPr/>
          <a:lstStyle/>
          <a:p>
            <a:r>
              <a:rPr lang="de-DE" dirty="0"/>
              <a:t>10.02.2024	</a:t>
            </a:r>
          </a:p>
        </p:txBody>
      </p:sp>
      <p:sp>
        <p:nvSpPr>
          <p:cNvPr id="7" name="Textfeld 6"/>
          <p:cNvSpPr txBox="1"/>
          <p:nvPr/>
        </p:nvSpPr>
        <p:spPr>
          <a:xfrm>
            <a:off x="323528" y="1268760"/>
            <a:ext cx="8208912" cy="584775"/>
          </a:xfrm>
          <a:prstGeom prst="rect">
            <a:avLst/>
          </a:prstGeom>
          <a:solidFill>
            <a:schemeClr val="bg1">
              <a:lumMod val="85000"/>
            </a:schemeClr>
          </a:solidFill>
        </p:spPr>
        <p:txBody>
          <a:bodyPr wrap="square" rtlCol="0">
            <a:spAutoFit/>
          </a:bodyPr>
          <a:lstStyle/>
          <a:p>
            <a:r>
              <a:rPr lang="de-DE" sz="3200" dirty="0"/>
              <a:t>Flächenstatistik: Fläche Vereinsgröße m²   </a:t>
            </a:r>
          </a:p>
        </p:txBody>
      </p:sp>
      <p:graphicFrame>
        <p:nvGraphicFramePr>
          <p:cNvPr id="8" name="Tabelle 7"/>
          <p:cNvGraphicFramePr>
            <a:graphicFrameLocks noGrp="1"/>
          </p:cNvGraphicFramePr>
          <p:nvPr>
            <p:extLst>
              <p:ext uri="{D42A27DB-BD31-4B8C-83A1-F6EECF244321}">
                <p14:modId xmlns:p14="http://schemas.microsoft.com/office/powerpoint/2010/main" val="77142312"/>
              </p:ext>
            </p:extLst>
          </p:nvPr>
        </p:nvGraphicFramePr>
        <p:xfrm>
          <a:off x="395535" y="2109336"/>
          <a:ext cx="8064896" cy="2578118"/>
        </p:xfrm>
        <a:graphic>
          <a:graphicData uri="http://schemas.openxmlformats.org/drawingml/2006/table">
            <a:tbl>
              <a:tblPr/>
              <a:tblGrid>
                <a:gridCol w="4144906">
                  <a:extLst>
                    <a:ext uri="{9D8B030D-6E8A-4147-A177-3AD203B41FA5}">
                      <a16:colId xmlns:a16="http://schemas.microsoft.com/office/drawing/2014/main" val="20000"/>
                    </a:ext>
                  </a:extLst>
                </a:gridCol>
                <a:gridCol w="1927864">
                  <a:extLst>
                    <a:ext uri="{9D8B030D-6E8A-4147-A177-3AD203B41FA5}">
                      <a16:colId xmlns:a16="http://schemas.microsoft.com/office/drawing/2014/main" val="20001"/>
                    </a:ext>
                  </a:extLst>
                </a:gridCol>
                <a:gridCol w="1992126">
                  <a:extLst>
                    <a:ext uri="{9D8B030D-6E8A-4147-A177-3AD203B41FA5}">
                      <a16:colId xmlns:a16="http://schemas.microsoft.com/office/drawing/2014/main" val="20002"/>
                    </a:ext>
                  </a:extLst>
                </a:gridCol>
              </a:tblGrid>
              <a:tr h="1175648">
                <a:tc>
                  <a:txBody>
                    <a:bodyPr/>
                    <a:lstStyle/>
                    <a:p>
                      <a:pPr algn="ctr" fontAlgn="b"/>
                      <a:r>
                        <a:rPr lang="de-DE" sz="3200" b="0" i="0" u="none" strike="noStrike" dirty="0">
                          <a:solidFill>
                            <a:srgbClr val="000000"/>
                          </a:solidFill>
                          <a:latin typeface="Arial"/>
                        </a:rPr>
                        <a:t> Gesamtfläche KGV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45.485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1402470">
                <a:tc>
                  <a:txBody>
                    <a:bodyPr/>
                    <a:lstStyle/>
                    <a:p>
                      <a:pPr algn="ctr" fontAlgn="b"/>
                      <a:r>
                        <a:rPr lang="de-DE" sz="3200" b="0" i="0" u="none" strike="noStrike" dirty="0">
                          <a:solidFill>
                            <a:srgbClr val="000000"/>
                          </a:solidFill>
                          <a:latin typeface="Arial"/>
                        </a:rPr>
                        <a:t>Nettofläche</a:t>
                      </a:r>
                      <a:r>
                        <a:rPr lang="de-DE" sz="3200" b="0" i="0" u="none" strike="noStrike" baseline="0" dirty="0">
                          <a:solidFill>
                            <a:srgbClr val="000000"/>
                          </a:solidFill>
                          <a:latin typeface="Arial"/>
                        </a:rPr>
                        <a:t> (Gärten)</a:t>
                      </a:r>
                      <a:endParaRPr lang="de-DE" sz="3200" b="0" i="0" u="none" strike="noStrike" dirty="0">
                        <a:solidFill>
                          <a:srgbClr val="000000"/>
                        </a:solidFill>
                        <a:latin typeface="Arial"/>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38.349 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graphicFrame>
        <p:nvGraphicFramePr>
          <p:cNvPr id="2" name="Tabelle 1"/>
          <p:cNvGraphicFramePr>
            <a:graphicFrameLocks noGrp="1"/>
          </p:cNvGraphicFramePr>
          <p:nvPr>
            <p:extLst>
              <p:ext uri="{D42A27DB-BD31-4B8C-83A1-F6EECF244321}">
                <p14:modId xmlns:p14="http://schemas.microsoft.com/office/powerpoint/2010/main" val="1603701608"/>
              </p:ext>
            </p:extLst>
          </p:nvPr>
        </p:nvGraphicFramePr>
        <p:xfrm>
          <a:off x="395535" y="4685481"/>
          <a:ext cx="8064896" cy="1620181"/>
        </p:xfrm>
        <a:graphic>
          <a:graphicData uri="http://schemas.openxmlformats.org/drawingml/2006/table">
            <a:tbl>
              <a:tblPr/>
              <a:tblGrid>
                <a:gridCol w="4144906">
                  <a:extLst>
                    <a:ext uri="{9D8B030D-6E8A-4147-A177-3AD203B41FA5}">
                      <a16:colId xmlns:a16="http://schemas.microsoft.com/office/drawing/2014/main" val="263563974"/>
                    </a:ext>
                  </a:extLst>
                </a:gridCol>
                <a:gridCol w="1927864">
                  <a:extLst>
                    <a:ext uri="{9D8B030D-6E8A-4147-A177-3AD203B41FA5}">
                      <a16:colId xmlns:a16="http://schemas.microsoft.com/office/drawing/2014/main" val="3795381887"/>
                    </a:ext>
                  </a:extLst>
                </a:gridCol>
                <a:gridCol w="1992126">
                  <a:extLst>
                    <a:ext uri="{9D8B030D-6E8A-4147-A177-3AD203B41FA5}">
                      <a16:colId xmlns:a16="http://schemas.microsoft.com/office/drawing/2014/main" val="1741384498"/>
                    </a:ext>
                  </a:extLst>
                </a:gridCol>
              </a:tblGrid>
              <a:tr h="1620181">
                <a:tc>
                  <a:txBody>
                    <a:bodyPr/>
                    <a:lstStyle/>
                    <a:p>
                      <a:pPr algn="ctr" fontAlgn="b"/>
                      <a:r>
                        <a:rPr lang="de-DE" sz="3200" b="0" i="0" u="none" strike="noStrike" dirty="0">
                          <a:solidFill>
                            <a:srgbClr val="000000"/>
                          </a:solidFill>
                          <a:latin typeface="Arial"/>
                        </a:rPr>
                        <a:t>Gemeinschaftsfläche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7.136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3600" b="0" i="0" u="none" strike="noStrike" dirty="0">
                          <a:solidFill>
                            <a:srgbClr val="000000"/>
                          </a:solidFill>
                          <a:latin typeface="Arial"/>
                        </a:rPr>
                        <a:t>m²</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47855425"/>
                  </a:ext>
                </a:extLst>
              </a:tr>
            </a:tbl>
          </a:graphicData>
        </a:graphic>
      </p:graphicFrame>
    </p:spTree>
    <p:extLst>
      <p:ext uri="{BB962C8B-B14F-4D97-AF65-F5344CB8AC3E}">
        <p14:creationId xmlns:p14="http://schemas.microsoft.com/office/powerpoint/2010/main" val="9101429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a:t>
            </a:r>
          </a:p>
          <a:p>
            <a:r>
              <a:rPr lang="de-DE" dirty="0"/>
              <a:t>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3" name="Textfeld 2">
            <a:extLst>
              <a:ext uri="{FF2B5EF4-FFF2-40B4-BE49-F238E27FC236}">
                <a16:creationId xmlns:a16="http://schemas.microsoft.com/office/drawing/2014/main" id="{45795ACD-85EC-4BED-84BE-F2C133F08993}"/>
              </a:ext>
            </a:extLst>
          </p:cNvPr>
          <p:cNvSpPr txBox="1"/>
          <p:nvPr/>
        </p:nvSpPr>
        <p:spPr>
          <a:xfrm>
            <a:off x="611560" y="1628800"/>
            <a:ext cx="8075240" cy="3323987"/>
          </a:xfrm>
          <a:prstGeom prst="rect">
            <a:avLst/>
          </a:prstGeom>
          <a:noFill/>
        </p:spPr>
        <p:txBody>
          <a:bodyPr wrap="square" rtlCol="0">
            <a:spAutoFit/>
          </a:bodyPr>
          <a:lstStyle/>
          <a:p>
            <a:pPr algn="ctr"/>
            <a:r>
              <a:rPr lang="de-DE" sz="3200" b="1" dirty="0">
                <a:solidFill>
                  <a:srgbClr val="FF0000"/>
                </a:solidFill>
              </a:rPr>
              <a:t>Befinden sich unter den Anwesenden Personen die keine Mitglieder sind?</a:t>
            </a:r>
          </a:p>
          <a:p>
            <a:pPr algn="ctr"/>
            <a:endParaRPr lang="de-DE" sz="3200" dirty="0"/>
          </a:p>
          <a:p>
            <a:pPr algn="ctr"/>
            <a:r>
              <a:rPr lang="de-DE" sz="3200" dirty="0"/>
              <a:t>Falls ja, Abstimmung durch die anwesenden  Mitglieder über die Zulassung der Teilnahme an der Mitgliederversammlung.</a:t>
            </a:r>
          </a:p>
          <a:p>
            <a:endParaRPr lang="de-DE" dirty="0"/>
          </a:p>
        </p:txBody>
      </p:sp>
    </p:spTree>
    <p:extLst>
      <p:ext uri="{BB962C8B-B14F-4D97-AF65-F5344CB8AC3E}">
        <p14:creationId xmlns:p14="http://schemas.microsoft.com/office/powerpoint/2010/main" val="33610962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20</a:t>
            </a:fld>
            <a:endParaRPr lang="de-DE" dirty="0"/>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23528" y="1268760"/>
            <a:ext cx="8208912" cy="523220"/>
          </a:xfrm>
          <a:prstGeom prst="rect">
            <a:avLst/>
          </a:prstGeom>
          <a:solidFill>
            <a:schemeClr val="bg1">
              <a:lumMod val="85000"/>
            </a:schemeClr>
          </a:solidFill>
        </p:spPr>
        <p:txBody>
          <a:bodyPr wrap="square" rtlCol="0">
            <a:spAutoFit/>
          </a:bodyPr>
          <a:lstStyle/>
          <a:p>
            <a:pPr algn="ctr"/>
            <a:r>
              <a:rPr lang="de-DE" sz="2800" dirty="0"/>
              <a:t>Mitgliederstatistik Stand 10.02.2024: Demografie</a:t>
            </a:r>
          </a:p>
        </p:txBody>
      </p:sp>
      <p:graphicFrame>
        <p:nvGraphicFramePr>
          <p:cNvPr id="2" name="Diagramm 1">
            <a:extLst>
              <a:ext uri="{FF2B5EF4-FFF2-40B4-BE49-F238E27FC236}">
                <a16:creationId xmlns:a16="http://schemas.microsoft.com/office/drawing/2014/main" id="{00000000-0008-0000-0500-000002000000}"/>
              </a:ext>
            </a:extLst>
          </p:cNvPr>
          <p:cNvGraphicFramePr>
            <a:graphicFrameLocks/>
          </p:cNvGraphicFramePr>
          <p:nvPr>
            <p:extLst>
              <p:ext uri="{D42A27DB-BD31-4B8C-83A1-F6EECF244321}">
                <p14:modId xmlns:p14="http://schemas.microsoft.com/office/powerpoint/2010/main" val="2431163380"/>
              </p:ext>
            </p:extLst>
          </p:nvPr>
        </p:nvGraphicFramePr>
        <p:xfrm>
          <a:off x="878681" y="1916832"/>
          <a:ext cx="7386638" cy="404756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60795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21</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23528" y="1268760"/>
            <a:ext cx="8208912" cy="1077218"/>
          </a:xfrm>
          <a:prstGeom prst="rect">
            <a:avLst/>
          </a:prstGeom>
          <a:solidFill>
            <a:schemeClr val="bg1">
              <a:lumMod val="85000"/>
            </a:schemeClr>
          </a:solidFill>
        </p:spPr>
        <p:txBody>
          <a:bodyPr wrap="square" rtlCol="0">
            <a:spAutoFit/>
          </a:bodyPr>
          <a:lstStyle/>
          <a:p>
            <a:pPr algn="ctr"/>
            <a:r>
              <a:rPr lang="de-DE" sz="3200" dirty="0"/>
              <a:t>Regelungen mit Stadt und Stadtverband </a:t>
            </a:r>
          </a:p>
          <a:p>
            <a:pPr algn="ctr"/>
            <a:r>
              <a:rPr lang="de-DE" sz="3200" dirty="0"/>
              <a:t>Ressort: Grünflächen und Forsten</a:t>
            </a:r>
          </a:p>
        </p:txBody>
      </p:sp>
      <p:sp>
        <p:nvSpPr>
          <p:cNvPr id="2" name="Textfeld 1"/>
          <p:cNvSpPr txBox="1"/>
          <p:nvPr/>
        </p:nvSpPr>
        <p:spPr>
          <a:xfrm>
            <a:off x="470272" y="2458338"/>
            <a:ext cx="8030150" cy="4093428"/>
          </a:xfrm>
          <a:prstGeom prst="rect">
            <a:avLst/>
          </a:prstGeom>
          <a:noFill/>
        </p:spPr>
        <p:txBody>
          <a:bodyPr wrap="square" rtlCol="0">
            <a:spAutoFit/>
          </a:bodyPr>
          <a:lstStyle/>
          <a:p>
            <a:pPr marL="285750" indent="-285750">
              <a:buFont typeface="Wingdings" panose="05000000000000000000" pitchFamily="2" charset="2"/>
              <a:buChar char="Ø"/>
            </a:pPr>
            <a:r>
              <a:rPr lang="de-DE" sz="2400" b="1" dirty="0"/>
              <a:t>Homepage</a:t>
            </a:r>
            <a:endParaRPr lang="de-DE" sz="2400" b="1" dirty="0">
              <a:hlinkClick r:id="rId3"/>
            </a:endParaRPr>
          </a:p>
          <a:p>
            <a:pPr marL="285750" indent="-285750">
              <a:buFont typeface="Wingdings" panose="05000000000000000000" pitchFamily="2" charset="2"/>
              <a:buChar char="Ø"/>
            </a:pPr>
            <a:r>
              <a:rPr lang="de-DE" sz="2400" b="1" dirty="0">
                <a:hlinkClick r:id="rId3"/>
              </a:rPr>
              <a:t>www.gartenfreunde-wuppertal.de</a:t>
            </a:r>
            <a:endParaRPr lang="de-DE" sz="2400" b="1" dirty="0"/>
          </a:p>
          <a:p>
            <a:pPr marL="285750" indent="-285750">
              <a:buFont typeface="Wingdings" panose="05000000000000000000" pitchFamily="2" charset="2"/>
              <a:buChar char="Ø"/>
            </a:pPr>
            <a:r>
              <a:rPr lang="de-DE" sz="2400" b="1" dirty="0"/>
              <a:t>Seminare und Lehrgänge</a:t>
            </a:r>
            <a:endParaRPr lang="de-DE" sz="2400" b="1" dirty="0">
              <a:hlinkClick r:id="rId4"/>
            </a:endParaRPr>
          </a:p>
          <a:p>
            <a:pPr marL="285750" indent="-285750">
              <a:buFont typeface="Wingdings" panose="05000000000000000000" pitchFamily="2" charset="2"/>
              <a:buChar char="Ø"/>
            </a:pPr>
            <a:r>
              <a:rPr lang="de-DE" sz="2400" b="1" dirty="0">
                <a:hlinkClick r:id="rId4"/>
              </a:rPr>
              <a:t>www.gartenfreunde-wuppertal.de/index.php?id=358</a:t>
            </a:r>
            <a:endParaRPr lang="de-DE" sz="2400" b="1" dirty="0"/>
          </a:p>
          <a:p>
            <a:pPr marL="285750" indent="-285750">
              <a:buFont typeface="Wingdings" panose="05000000000000000000" pitchFamily="2" charset="2"/>
              <a:buChar char="Ø"/>
            </a:pPr>
            <a:r>
              <a:rPr lang="de-DE" sz="2400" b="1" dirty="0"/>
              <a:t>Download</a:t>
            </a:r>
          </a:p>
          <a:p>
            <a:pPr marL="285750" indent="-285750">
              <a:buFont typeface="Wingdings" panose="05000000000000000000" pitchFamily="2" charset="2"/>
              <a:buChar char="Ø"/>
            </a:pPr>
            <a:r>
              <a:rPr lang="de-DE" sz="2000" b="1" dirty="0">
                <a:hlinkClick r:id="rId5"/>
              </a:rPr>
              <a:t>www.gartenfreunde-wuppertal.de/index.php?id=361</a:t>
            </a:r>
            <a:endParaRPr lang="de-DE" sz="2000" b="1" dirty="0"/>
          </a:p>
          <a:p>
            <a:pPr marL="285750" indent="-285750">
              <a:buFont typeface="Wingdings" panose="05000000000000000000" pitchFamily="2" charset="2"/>
              <a:buChar char="Ø"/>
            </a:pPr>
            <a:endParaRPr lang="de-DE" sz="2000" b="1" dirty="0"/>
          </a:p>
          <a:p>
            <a:pPr marL="285750" indent="-285750">
              <a:buFont typeface="Wingdings" panose="05000000000000000000" pitchFamily="2" charset="2"/>
              <a:buChar char="Ø"/>
            </a:pPr>
            <a:r>
              <a:rPr lang="de-DE" sz="2000" b="1" dirty="0">
                <a:solidFill>
                  <a:srgbClr val="FF0000"/>
                </a:solidFill>
              </a:rPr>
              <a:t>Homepage KGV Langerfeld e.V.</a:t>
            </a:r>
          </a:p>
          <a:p>
            <a:pPr marL="285750" indent="-285750">
              <a:buFont typeface="Wingdings" panose="05000000000000000000" pitchFamily="2" charset="2"/>
              <a:buChar char="Ø"/>
            </a:pPr>
            <a:r>
              <a:rPr lang="de-DE" sz="2000" b="1" dirty="0">
                <a:hlinkClick r:id="rId6"/>
              </a:rPr>
              <a:t>www.kgv-langerfeld.de</a:t>
            </a:r>
            <a:endParaRPr lang="de-DE" sz="2000" b="1" dirty="0"/>
          </a:p>
          <a:p>
            <a:endParaRPr lang="de-DE" sz="2400" b="1" dirty="0"/>
          </a:p>
          <a:p>
            <a:endParaRPr lang="de-DE" dirty="0"/>
          </a:p>
          <a:p>
            <a:endParaRPr lang="de-DE" dirty="0"/>
          </a:p>
        </p:txBody>
      </p:sp>
    </p:spTree>
    <p:extLst>
      <p:ext uri="{BB962C8B-B14F-4D97-AF65-F5344CB8AC3E}">
        <p14:creationId xmlns:p14="http://schemas.microsoft.com/office/powerpoint/2010/main" val="259925955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22</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23528" y="1268760"/>
            <a:ext cx="8208912" cy="1077218"/>
          </a:xfrm>
          <a:prstGeom prst="rect">
            <a:avLst/>
          </a:prstGeom>
          <a:solidFill>
            <a:schemeClr val="bg1">
              <a:lumMod val="85000"/>
            </a:schemeClr>
          </a:solidFill>
        </p:spPr>
        <p:txBody>
          <a:bodyPr wrap="square" rtlCol="0">
            <a:spAutoFit/>
          </a:bodyPr>
          <a:lstStyle/>
          <a:p>
            <a:pPr algn="ctr"/>
            <a:r>
              <a:rPr lang="de-DE" sz="3200" dirty="0"/>
              <a:t>Regelungen mit Stadt und Stadtverband </a:t>
            </a:r>
          </a:p>
          <a:p>
            <a:pPr algn="ctr"/>
            <a:r>
              <a:rPr lang="de-DE" sz="3200" dirty="0"/>
              <a:t>Ressort: Grünflächen und Forsten</a:t>
            </a:r>
          </a:p>
        </p:txBody>
      </p:sp>
      <p:sp>
        <p:nvSpPr>
          <p:cNvPr id="3" name="Textfeld 2">
            <a:extLst>
              <a:ext uri="{FF2B5EF4-FFF2-40B4-BE49-F238E27FC236}">
                <a16:creationId xmlns:a16="http://schemas.microsoft.com/office/drawing/2014/main" id="{3A75C336-8144-4889-8B12-831C408E9010}"/>
              </a:ext>
            </a:extLst>
          </p:cNvPr>
          <p:cNvSpPr txBox="1"/>
          <p:nvPr/>
        </p:nvSpPr>
        <p:spPr>
          <a:xfrm>
            <a:off x="611560" y="2636912"/>
            <a:ext cx="1728192" cy="369332"/>
          </a:xfrm>
          <a:prstGeom prst="rect">
            <a:avLst/>
          </a:prstGeom>
          <a:noFill/>
        </p:spPr>
        <p:txBody>
          <a:bodyPr wrap="square" rtlCol="0">
            <a:spAutoFit/>
          </a:bodyPr>
          <a:lstStyle/>
          <a:p>
            <a:r>
              <a:rPr lang="de-DE" dirty="0">
                <a:hlinkClick r:id="rId3" action="ppaction://hlinkfile"/>
              </a:rPr>
              <a:t>Gartenordnung</a:t>
            </a:r>
            <a:endParaRPr lang="de-DE" dirty="0"/>
          </a:p>
        </p:txBody>
      </p:sp>
      <p:sp>
        <p:nvSpPr>
          <p:cNvPr id="9" name="Textfeld 8">
            <a:extLst>
              <a:ext uri="{FF2B5EF4-FFF2-40B4-BE49-F238E27FC236}">
                <a16:creationId xmlns:a16="http://schemas.microsoft.com/office/drawing/2014/main" id="{1F064C2D-6606-BB4A-16FB-254D3E32E681}"/>
              </a:ext>
            </a:extLst>
          </p:cNvPr>
          <p:cNvSpPr txBox="1"/>
          <p:nvPr/>
        </p:nvSpPr>
        <p:spPr>
          <a:xfrm>
            <a:off x="457200" y="3429000"/>
            <a:ext cx="7931224" cy="2246769"/>
          </a:xfrm>
          <a:prstGeom prst="rect">
            <a:avLst/>
          </a:prstGeom>
          <a:noFill/>
        </p:spPr>
        <p:txBody>
          <a:bodyPr wrap="square" rtlCol="0">
            <a:spAutoFit/>
          </a:bodyPr>
          <a:lstStyle/>
          <a:p>
            <a:pPr algn="ctr"/>
            <a:r>
              <a:rPr lang="de-DE" sz="2800" dirty="0"/>
              <a:t>Die Überarbeitung der aktuellen Gartenordnung findet 2023 statt.</a:t>
            </a:r>
          </a:p>
          <a:p>
            <a:pPr algn="ctr"/>
            <a:r>
              <a:rPr lang="de-DE" sz="2800" dirty="0"/>
              <a:t>Beteiligt sind die Stadt Wuppertal, Ressort Grünflächen und Forsten, sowie der Stadtverband der Gartenfreunde Wuppertal.</a:t>
            </a:r>
          </a:p>
        </p:txBody>
      </p:sp>
    </p:spTree>
    <p:extLst>
      <p:ext uri="{BB962C8B-B14F-4D97-AF65-F5344CB8AC3E}">
        <p14:creationId xmlns:p14="http://schemas.microsoft.com/office/powerpoint/2010/main" val="319207634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23</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29892" y="982389"/>
            <a:ext cx="8208912" cy="584775"/>
          </a:xfrm>
          <a:prstGeom prst="rect">
            <a:avLst/>
          </a:prstGeom>
          <a:solidFill>
            <a:schemeClr val="bg1">
              <a:lumMod val="85000"/>
            </a:schemeClr>
          </a:solidFill>
        </p:spPr>
        <p:txBody>
          <a:bodyPr wrap="square" rtlCol="0">
            <a:spAutoFit/>
          </a:bodyPr>
          <a:lstStyle/>
          <a:p>
            <a:r>
              <a:rPr lang="de-DE" sz="3200" dirty="0"/>
              <a:t>Gartenordnung: (</a:t>
            </a:r>
            <a:r>
              <a:rPr lang="de-DE" sz="3200" b="1" dirty="0"/>
              <a:t>Zusatz zur Gartenordnung</a:t>
            </a:r>
            <a:r>
              <a:rPr lang="de-DE" sz="3200" dirty="0"/>
              <a:t>)</a:t>
            </a:r>
          </a:p>
        </p:txBody>
      </p:sp>
      <p:sp>
        <p:nvSpPr>
          <p:cNvPr id="2" name="Textfeld 1"/>
          <p:cNvSpPr txBox="1"/>
          <p:nvPr/>
        </p:nvSpPr>
        <p:spPr>
          <a:xfrm>
            <a:off x="323528" y="2060848"/>
            <a:ext cx="8208912" cy="1477328"/>
          </a:xfrm>
          <a:prstGeom prst="rect">
            <a:avLst/>
          </a:prstGeom>
          <a:noFill/>
        </p:spPr>
        <p:txBody>
          <a:bodyPr wrap="square" rtlCol="0">
            <a:spAutoFit/>
          </a:bodyPr>
          <a:lstStyle/>
          <a:p>
            <a:r>
              <a:rPr lang="de-DE" dirty="0"/>
              <a:t>Hauptwege der Gartenanlage und Grünstreifen…………………..</a:t>
            </a:r>
          </a:p>
          <a:p>
            <a:r>
              <a:rPr lang="de-DE" dirty="0"/>
              <a:t>Befahren der Siedlung………………………… </a:t>
            </a:r>
          </a:p>
          <a:p>
            <a:r>
              <a:rPr lang="de-DE" dirty="0"/>
              <a:t>Wasserversorgung…………………………</a:t>
            </a:r>
          </a:p>
          <a:p>
            <a:r>
              <a:rPr lang="de-DE" dirty="0"/>
              <a:t>Gewächshäuser………………………..</a:t>
            </a:r>
          </a:p>
          <a:p>
            <a:endParaRPr lang="de-DE" dirty="0"/>
          </a:p>
        </p:txBody>
      </p:sp>
      <p:sp>
        <p:nvSpPr>
          <p:cNvPr id="10" name="Textfeld 9"/>
          <p:cNvSpPr txBox="1"/>
          <p:nvPr/>
        </p:nvSpPr>
        <p:spPr>
          <a:xfrm>
            <a:off x="350604" y="3573016"/>
            <a:ext cx="8208912" cy="1631216"/>
          </a:xfrm>
          <a:prstGeom prst="rect">
            <a:avLst/>
          </a:prstGeom>
          <a:solidFill>
            <a:schemeClr val="bg1">
              <a:lumMod val="95000"/>
            </a:schemeClr>
          </a:solidFill>
        </p:spPr>
        <p:txBody>
          <a:bodyPr wrap="square" rtlCol="0">
            <a:spAutoFit/>
          </a:bodyPr>
          <a:lstStyle/>
          <a:p>
            <a:pPr algn="ctr"/>
            <a:r>
              <a:rPr lang="de-DE" sz="2000" b="1" dirty="0"/>
              <a:t>Ruhezeiten:</a:t>
            </a:r>
          </a:p>
          <a:p>
            <a:pPr algn="ctr"/>
            <a:r>
              <a:rPr lang="de-DE" sz="2000" b="1" dirty="0"/>
              <a:t>Von Mai bis September - von Montag bis Samstag - von 13:00 – 15:00 Uhr.</a:t>
            </a:r>
          </a:p>
          <a:p>
            <a:pPr algn="ctr"/>
            <a:r>
              <a:rPr lang="de-DE" sz="2000" b="1" dirty="0"/>
              <a:t>Samstags, von 15:00 bis 18:00 Uhr sind die Ruhezeiten aufgehoben!</a:t>
            </a:r>
          </a:p>
          <a:p>
            <a:pPr algn="ctr"/>
            <a:r>
              <a:rPr lang="de-DE" sz="2000" b="1" dirty="0"/>
              <a:t>In den Monaten April und Oktober gibt es keine Ruhezeiten,</a:t>
            </a:r>
          </a:p>
          <a:p>
            <a:pPr algn="ctr"/>
            <a:r>
              <a:rPr lang="de-DE" sz="2000" b="1" dirty="0"/>
              <a:t>Außer an Sonn- und Feiertagen.</a:t>
            </a:r>
          </a:p>
        </p:txBody>
      </p:sp>
      <p:sp>
        <p:nvSpPr>
          <p:cNvPr id="8" name="Textfeld 7"/>
          <p:cNvSpPr txBox="1"/>
          <p:nvPr/>
        </p:nvSpPr>
        <p:spPr>
          <a:xfrm>
            <a:off x="6948264" y="2492896"/>
            <a:ext cx="1656184" cy="369332"/>
          </a:xfrm>
          <a:prstGeom prst="rect">
            <a:avLst/>
          </a:prstGeom>
          <a:noFill/>
        </p:spPr>
        <p:txBody>
          <a:bodyPr wrap="square" rtlCol="0">
            <a:spAutoFit/>
          </a:bodyPr>
          <a:lstStyle/>
          <a:p>
            <a:r>
              <a:rPr lang="de-DE" dirty="0">
                <a:hlinkClick r:id="rId3" action="ppaction://hlinkfile"/>
              </a:rPr>
              <a:t>Link:</a:t>
            </a:r>
            <a:endParaRPr lang="de-DE" dirty="0"/>
          </a:p>
        </p:txBody>
      </p:sp>
    </p:spTree>
    <p:extLst>
      <p:ext uri="{BB962C8B-B14F-4D97-AF65-F5344CB8AC3E}">
        <p14:creationId xmlns:p14="http://schemas.microsoft.com/office/powerpoint/2010/main" val="4097072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24</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18457" y="982389"/>
            <a:ext cx="8208912" cy="584775"/>
          </a:xfrm>
          <a:prstGeom prst="rect">
            <a:avLst/>
          </a:prstGeom>
          <a:solidFill>
            <a:schemeClr val="bg1">
              <a:lumMod val="85000"/>
            </a:schemeClr>
          </a:solidFill>
        </p:spPr>
        <p:txBody>
          <a:bodyPr wrap="square" rtlCol="0">
            <a:spAutoFit/>
          </a:bodyPr>
          <a:lstStyle/>
          <a:p>
            <a:pPr algn="ctr"/>
            <a:r>
              <a:rPr lang="de-DE" sz="3200" dirty="0"/>
              <a:t>Regeln bei den Gemeinschaftsarbeiten:</a:t>
            </a:r>
          </a:p>
        </p:txBody>
      </p:sp>
      <p:sp>
        <p:nvSpPr>
          <p:cNvPr id="2" name="Textfeld 1"/>
          <p:cNvSpPr txBox="1"/>
          <p:nvPr/>
        </p:nvSpPr>
        <p:spPr>
          <a:xfrm>
            <a:off x="369753" y="1639555"/>
            <a:ext cx="8136904" cy="4801314"/>
          </a:xfrm>
          <a:prstGeom prst="rect">
            <a:avLst/>
          </a:prstGeom>
          <a:noFill/>
        </p:spPr>
        <p:txBody>
          <a:bodyPr wrap="square" rtlCol="0">
            <a:spAutoFit/>
          </a:bodyPr>
          <a:lstStyle/>
          <a:p>
            <a:pPr marL="285750" indent="-285750">
              <a:buFont typeface="Wingdings" panose="05000000000000000000" pitchFamily="2" charset="2"/>
              <a:buChar char="Ø"/>
            </a:pPr>
            <a:r>
              <a:rPr lang="de-DE" dirty="0"/>
              <a:t>Jedes Mitglied, hat die Gemeinschaftsarbeit im vereinbarten Rahmen zu erbringen. </a:t>
            </a:r>
          </a:p>
          <a:p>
            <a:r>
              <a:rPr lang="de-DE" dirty="0"/>
              <a:t>      Bei Nichtableistung erfolgt eine Ersatzleistung in vereinbarten Höhe. </a:t>
            </a:r>
            <a:r>
              <a:rPr lang="de-DE" dirty="0">
                <a:solidFill>
                  <a:srgbClr val="FF0000"/>
                </a:solidFill>
              </a:rPr>
              <a:t>(30 €/h)</a:t>
            </a:r>
          </a:p>
          <a:p>
            <a:pPr algn="ctr"/>
            <a:r>
              <a:rPr lang="de-DE" dirty="0">
                <a:solidFill>
                  <a:srgbClr val="FF0000"/>
                </a:solidFill>
              </a:rPr>
              <a:t>Die Erhebung der Ersatzleistung erfolgt auch anteilmäßig bei nicht vollständig abgeleisteter Stundenzahl.</a:t>
            </a:r>
          </a:p>
          <a:p>
            <a:endParaRPr lang="de-DE" dirty="0"/>
          </a:p>
          <a:p>
            <a:pPr marL="285750" indent="-285750">
              <a:buFont typeface="Wingdings" panose="05000000000000000000" pitchFamily="2" charset="2"/>
              <a:buChar char="Ø"/>
            </a:pPr>
            <a:r>
              <a:rPr lang="de-DE" dirty="0"/>
              <a:t>Die jeweiligen Termine werden rechtzeitig über Aushang bekannt gegeben.</a:t>
            </a:r>
          </a:p>
          <a:p>
            <a:pPr marL="285750" indent="-285750">
              <a:buFont typeface="Wingdings" panose="05000000000000000000" pitchFamily="2" charset="2"/>
              <a:buChar char="Ø"/>
            </a:pPr>
            <a:r>
              <a:rPr lang="de-DE" dirty="0"/>
              <a:t>Bei Verhinderung durch Urlaub / Krankheit etc. ist bis spätestens 2 Tage vor dem geplanten Termin abzusagen. Bei rechtzeitiger Absage kann a.) ein Ersatztermin zugewiesen werden, oder b.) eine Vertretung vereinbart werden.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Die Vertretung muß volljährig sein und im ersten Verwandtschaftsverhältnis stehen.</a:t>
            </a:r>
          </a:p>
          <a:p>
            <a:pPr marL="285750" indent="-285750">
              <a:buFont typeface="Wingdings" panose="05000000000000000000" pitchFamily="2" charset="2"/>
              <a:buChar char="Ø"/>
            </a:pPr>
            <a:endParaRPr lang="de-DE" dirty="0"/>
          </a:p>
          <a:p>
            <a:pPr marL="285750" indent="-285750">
              <a:buFont typeface="Wingdings" panose="05000000000000000000" pitchFamily="2" charset="2"/>
              <a:buChar char="Ø"/>
            </a:pPr>
            <a:r>
              <a:rPr lang="de-DE" dirty="0"/>
              <a:t>Bei nicht rechtzeitiger Absage wird die vereinbarte Ersatzleistung mit der Jahresrechnung in Rechnung gestellt. </a:t>
            </a:r>
          </a:p>
          <a:p>
            <a:endParaRPr lang="de-DE" dirty="0"/>
          </a:p>
        </p:txBody>
      </p:sp>
    </p:spTree>
    <p:extLst>
      <p:ext uri="{BB962C8B-B14F-4D97-AF65-F5344CB8AC3E}">
        <p14:creationId xmlns:p14="http://schemas.microsoft.com/office/powerpoint/2010/main" val="40970721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25</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23528" y="785238"/>
            <a:ext cx="8208912" cy="584775"/>
          </a:xfrm>
          <a:prstGeom prst="rect">
            <a:avLst/>
          </a:prstGeom>
          <a:solidFill>
            <a:schemeClr val="bg1">
              <a:lumMod val="85000"/>
            </a:schemeClr>
          </a:solidFill>
        </p:spPr>
        <p:txBody>
          <a:bodyPr wrap="square" rtlCol="0">
            <a:spAutoFit/>
          </a:bodyPr>
          <a:lstStyle/>
          <a:p>
            <a:pPr algn="ctr"/>
            <a:r>
              <a:rPr lang="de-DE" sz="3200" dirty="0"/>
              <a:t>Termine Gemeinschaftsarbeiten 2023:</a:t>
            </a:r>
          </a:p>
        </p:txBody>
      </p:sp>
      <p:graphicFrame>
        <p:nvGraphicFramePr>
          <p:cNvPr id="8" name="Tabelle 7">
            <a:extLst>
              <a:ext uri="{FF2B5EF4-FFF2-40B4-BE49-F238E27FC236}">
                <a16:creationId xmlns:a16="http://schemas.microsoft.com/office/drawing/2014/main" id="{E436FE65-3BF9-42C5-8A74-0C2804EA2F34}"/>
              </a:ext>
            </a:extLst>
          </p:cNvPr>
          <p:cNvGraphicFramePr>
            <a:graphicFrameLocks noGrp="1"/>
          </p:cNvGraphicFramePr>
          <p:nvPr>
            <p:extLst>
              <p:ext uri="{D42A27DB-BD31-4B8C-83A1-F6EECF244321}">
                <p14:modId xmlns:p14="http://schemas.microsoft.com/office/powerpoint/2010/main" val="1073875498"/>
              </p:ext>
            </p:extLst>
          </p:nvPr>
        </p:nvGraphicFramePr>
        <p:xfrm>
          <a:off x="457200" y="1529067"/>
          <a:ext cx="8075236" cy="4668229"/>
        </p:xfrm>
        <a:graphic>
          <a:graphicData uri="http://schemas.openxmlformats.org/drawingml/2006/table">
            <a:tbl>
              <a:tblPr/>
              <a:tblGrid>
                <a:gridCol w="657414">
                  <a:extLst>
                    <a:ext uri="{9D8B030D-6E8A-4147-A177-3AD203B41FA5}">
                      <a16:colId xmlns:a16="http://schemas.microsoft.com/office/drawing/2014/main" val="2015980623"/>
                    </a:ext>
                  </a:extLst>
                </a:gridCol>
                <a:gridCol w="657414">
                  <a:extLst>
                    <a:ext uri="{9D8B030D-6E8A-4147-A177-3AD203B41FA5}">
                      <a16:colId xmlns:a16="http://schemas.microsoft.com/office/drawing/2014/main" val="342111358"/>
                    </a:ext>
                  </a:extLst>
                </a:gridCol>
                <a:gridCol w="657414">
                  <a:extLst>
                    <a:ext uri="{9D8B030D-6E8A-4147-A177-3AD203B41FA5}">
                      <a16:colId xmlns:a16="http://schemas.microsoft.com/office/drawing/2014/main" val="3749351564"/>
                    </a:ext>
                  </a:extLst>
                </a:gridCol>
                <a:gridCol w="657414">
                  <a:extLst>
                    <a:ext uri="{9D8B030D-6E8A-4147-A177-3AD203B41FA5}">
                      <a16:colId xmlns:a16="http://schemas.microsoft.com/office/drawing/2014/main" val="302431389"/>
                    </a:ext>
                  </a:extLst>
                </a:gridCol>
                <a:gridCol w="657414">
                  <a:extLst>
                    <a:ext uri="{9D8B030D-6E8A-4147-A177-3AD203B41FA5}">
                      <a16:colId xmlns:a16="http://schemas.microsoft.com/office/drawing/2014/main" val="1090250177"/>
                    </a:ext>
                  </a:extLst>
                </a:gridCol>
                <a:gridCol w="657414">
                  <a:extLst>
                    <a:ext uri="{9D8B030D-6E8A-4147-A177-3AD203B41FA5}">
                      <a16:colId xmlns:a16="http://schemas.microsoft.com/office/drawing/2014/main" val="2622883842"/>
                    </a:ext>
                  </a:extLst>
                </a:gridCol>
                <a:gridCol w="657414">
                  <a:extLst>
                    <a:ext uri="{9D8B030D-6E8A-4147-A177-3AD203B41FA5}">
                      <a16:colId xmlns:a16="http://schemas.microsoft.com/office/drawing/2014/main" val="1044123912"/>
                    </a:ext>
                  </a:extLst>
                </a:gridCol>
                <a:gridCol w="657414">
                  <a:extLst>
                    <a:ext uri="{9D8B030D-6E8A-4147-A177-3AD203B41FA5}">
                      <a16:colId xmlns:a16="http://schemas.microsoft.com/office/drawing/2014/main" val="859960452"/>
                    </a:ext>
                  </a:extLst>
                </a:gridCol>
                <a:gridCol w="657414">
                  <a:extLst>
                    <a:ext uri="{9D8B030D-6E8A-4147-A177-3AD203B41FA5}">
                      <a16:colId xmlns:a16="http://schemas.microsoft.com/office/drawing/2014/main" val="2283565000"/>
                    </a:ext>
                  </a:extLst>
                </a:gridCol>
                <a:gridCol w="657414">
                  <a:extLst>
                    <a:ext uri="{9D8B030D-6E8A-4147-A177-3AD203B41FA5}">
                      <a16:colId xmlns:a16="http://schemas.microsoft.com/office/drawing/2014/main" val="2191147938"/>
                    </a:ext>
                  </a:extLst>
                </a:gridCol>
                <a:gridCol w="657414">
                  <a:extLst>
                    <a:ext uri="{9D8B030D-6E8A-4147-A177-3AD203B41FA5}">
                      <a16:colId xmlns:a16="http://schemas.microsoft.com/office/drawing/2014/main" val="1617580953"/>
                    </a:ext>
                  </a:extLst>
                </a:gridCol>
                <a:gridCol w="657414">
                  <a:extLst>
                    <a:ext uri="{9D8B030D-6E8A-4147-A177-3AD203B41FA5}">
                      <a16:colId xmlns:a16="http://schemas.microsoft.com/office/drawing/2014/main" val="2003444230"/>
                    </a:ext>
                  </a:extLst>
                </a:gridCol>
                <a:gridCol w="186268">
                  <a:extLst>
                    <a:ext uri="{9D8B030D-6E8A-4147-A177-3AD203B41FA5}">
                      <a16:colId xmlns:a16="http://schemas.microsoft.com/office/drawing/2014/main" val="2879865891"/>
                    </a:ext>
                  </a:extLst>
                </a:gridCol>
              </a:tblGrid>
              <a:tr h="123745">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26. März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9. April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23. April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3</a:t>
                      </a: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88974658"/>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17</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20</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086692841"/>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11</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22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38</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43</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177127836"/>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13</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27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28</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29</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46</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49</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92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55564441"/>
                  </a:ext>
                </a:extLst>
              </a:tr>
              <a:tr h="137150">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63879511"/>
                  </a:ext>
                </a:extLst>
              </a:tr>
              <a:tr h="95902">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extLst>
                  <a:ext uri="{0D108BD9-81ED-4DB2-BD59-A6C34878D82A}">
                    <a16:rowId xmlns:a16="http://schemas.microsoft.com/office/drawing/2014/main" val="509511251"/>
                  </a:ext>
                </a:extLst>
              </a:tr>
              <a:tr h="123745">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7. Mai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4</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21. Mai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CE4D6"/>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5</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4. Juni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6</a:t>
                      </a: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883628711"/>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37</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16</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260240382"/>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53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55</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58</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48</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63748368"/>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61</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66</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73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60</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76</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77</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464336318"/>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69</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80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82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88</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90</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90128293"/>
                  </a:ext>
                </a:extLst>
              </a:tr>
              <a:tr h="95902">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extLst>
                  <a:ext uri="{0D108BD9-81ED-4DB2-BD59-A6C34878D82A}">
                    <a16:rowId xmlns:a16="http://schemas.microsoft.com/office/drawing/2014/main" val="3959228663"/>
                  </a:ext>
                </a:extLst>
              </a:tr>
              <a:tr h="123745">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18. Juni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E1F2"/>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7</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2. Juli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8</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16. Juli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9</a:t>
                      </a: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649596724"/>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17</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20</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452157298"/>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11</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22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38</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43</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70313547"/>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13</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27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28</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29</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46</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49</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92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512507187"/>
                  </a:ext>
                </a:extLst>
              </a:tr>
              <a:tr h="137150">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03653789"/>
                  </a:ext>
                </a:extLst>
              </a:tr>
              <a:tr h="95902">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extLst>
                  <a:ext uri="{0D108BD9-81ED-4DB2-BD59-A6C34878D82A}">
                    <a16:rowId xmlns:a16="http://schemas.microsoft.com/office/drawing/2014/main" val="1973696644"/>
                  </a:ext>
                </a:extLst>
              </a:tr>
              <a:tr h="123745">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30. Juli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E0B4"/>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10</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13. August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11</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27. August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DBDB"/>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12</a:t>
                      </a: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99406059"/>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37</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16</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37642487"/>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53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55</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58</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48</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825134587"/>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61</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66</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73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60</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76</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77</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47364862"/>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69</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80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82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88</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90</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6627572"/>
                  </a:ext>
                </a:extLst>
              </a:tr>
              <a:tr h="95902">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extLst>
                  <a:ext uri="{0D108BD9-81ED-4DB2-BD59-A6C34878D82A}">
                    <a16:rowId xmlns:a16="http://schemas.microsoft.com/office/drawing/2014/main" val="2804584517"/>
                  </a:ext>
                </a:extLst>
              </a:tr>
              <a:tr h="123745">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10. September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13</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24. September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8CBAD"/>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14</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8. Oktober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15</a:t>
                      </a: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4128861979"/>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800" b="0" i="0" u="none" strike="noStrike">
                          <a:solidFill>
                            <a:srgbClr val="000000"/>
                          </a:solidFill>
                          <a:effectLst/>
                          <a:latin typeface="Calibri" panose="020F0502020204030204" pitchFamily="34" charset="0"/>
                        </a:rPr>
                        <a:t>1</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2</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800" b="0" i="0" u="none" strike="noStrike">
                          <a:solidFill>
                            <a:srgbClr val="000000"/>
                          </a:solidFill>
                          <a:effectLst/>
                          <a:latin typeface="Calibri" panose="020F0502020204030204" pitchFamily="34" charset="0"/>
                        </a:rPr>
                        <a:t>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17</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20</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90303298"/>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600" b="0" i="0" u="none" strike="noStrike">
                          <a:solidFill>
                            <a:srgbClr val="000000"/>
                          </a:solidFill>
                          <a:effectLst/>
                          <a:latin typeface="Calibri" panose="020F0502020204030204" pitchFamily="34" charset="0"/>
                        </a:rPr>
                        <a:t>9</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600" b="0" i="0" u="none" strike="noStrike">
                          <a:solidFill>
                            <a:srgbClr val="000000"/>
                          </a:solidFill>
                          <a:effectLst/>
                          <a:latin typeface="Calibri" panose="020F0502020204030204" pitchFamily="34" charset="0"/>
                        </a:rPr>
                        <a:t>10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600" b="0" i="0" u="none" strike="noStrike">
                          <a:solidFill>
                            <a:srgbClr val="000000"/>
                          </a:solidFill>
                          <a:effectLst/>
                          <a:latin typeface="Calibri" panose="020F0502020204030204" pitchFamily="34" charset="0"/>
                        </a:rPr>
                        <a:t>11</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22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38</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43</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596446394"/>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600" b="0" i="0" u="none" strike="noStrike">
                          <a:solidFill>
                            <a:srgbClr val="000000"/>
                          </a:solidFill>
                          <a:effectLst/>
                          <a:latin typeface="Calibri" panose="020F0502020204030204" pitchFamily="34" charset="0"/>
                        </a:rPr>
                        <a:t>12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600" b="0" i="0" u="none" strike="noStrike">
                          <a:solidFill>
                            <a:srgbClr val="000000"/>
                          </a:solidFill>
                          <a:effectLst/>
                          <a:latin typeface="Calibri" panose="020F0502020204030204" pitchFamily="34" charset="0"/>
                        </a:rPr>
                        <a:t>13</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600" b="0" i="0" u="none" strike="noStrike">
                          <a:solidFill>
                            <a:srgbClr val="000000"/>
                          </a:solidFill>
                          <a:effectLst/>
                          <a:latin typeface="Calibri" panose="020F0502020204030204" pitchFamily="34" charset="0"/>
                        </a:rPr>
                        <a:t>14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27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28</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29</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46</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49</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92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877844368"/>
                  </a:ext>
                </a:extLst>
              </a:tr>
              <a:tr h="137150">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600" b="0" i="0" u="none" strike="noStrike">
                          <a:solidFill>
                            <a:srgbClr val="000000"/>
                          </a:solidFill>
                          <a:effectLst/>
                          <a:latin typeface="Calibri" panose="020F0502020204030204" pitchFamily="34" charset="0"/>
                        </a:rPr>
                        <a:t> </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6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32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2142025541"/>
                  </a:ext>
                </a:extLst>
              </a:tr>
              <a:tr h="95902">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a:noFill/>
                    </a:lnR>
                    <a:lnT>
                      <a:noFill/>
                    </a:lnT>
                    <a:lnB>
                      <a:noFill/>
                    </a:lnB>
                  </a:tcPr>
                </a:tc>
                <a:extLst>
                  <a:ext uri="{0D108BD9-81ED-4DB2-BD59-A6C34878D82A}">
                    <a16:rowId xmlns:a16="http://schemas.microsoft.com/office/drawing/2014/main" val="3908974168"/>
                  </a:ext>
                </a:extLst>
              </a:tr>
              <a:tr h="123745">
                <a:tc>
                  <a:txBody>
                    <a:bodyPr/>
                    <a:lstStyle/>
                    <a:p>
                      <a:pPr algn="r" fontAlgn="b"/>
                      <a:endParaRPr lang="de-DE" sz="600" b="0" i="0" u="none" strike="noStrike">
                        <a:solidFill>
                          <a:srgbClr val="000000"/>
                        </a:solidFill>
                        <a:effectLst/>
                        <a:latin typeface="Calibri" panose="020F0502020204030204" pitchFamily="34" charset="0"/>
                      </a:endParaRP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22. Oktober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16</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5. November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17</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de-DE" sz="800" b="0" i="0" u="none" strike="noStrike">
                          <a:solidFill>
                            <a:srgbClr val="000000"/>
                          </a:solidFill>
                          <a:effectLst/>
                          <a:latin typeface="Calibri" panose="020F0502020204030204" pitchFamily="34" charset="0"/>
                        </a:rPr>
                        <a:t>Samstag, 19. November 2022</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de-DE"/>
                    </a:p>
                  </a:txBody>
                  <a:tcPr/>
                </a:tc>
                <a:tc hMerge="1">
                  <a:txBody>
                    <a:bodyPr/>
                    <a:lstStyle/>
                    <a:p>
                      <a:endParaRPr lang="de-DE"/>
                    </a:p>
                  </a:txBody>
                  <a:tcPr/>
                </a:tc>
                <a:tc>
                  <a:txBody>
                    <a:bodyPr/>
                    <a:lstStyle/>
                    <a:p>
                      <a:pPr algn="l" fontAlgn="b"/>
                      <a:r>
                        <a:rPr lang="de-DE" sz="600" b="0" i="0" u="none" strike="noStrike">
                          <a:solidFill>
                            <a:srgbClr val="000000"/>
                          </a:solidFill>
                          <a:effectLst/>
                          <a:latin typeface="Calibri" panose="020F0502020204030204" pitchFamily="34" charset="0"/>
                        </a:rPr>
                        <a:t>18</a:t>
                      </a: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556846074"/>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5</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37</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16</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31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45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774838145"/>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53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55</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58</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67</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71</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72</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48</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54</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1250817189"/>
                  </a:ext>
                </a:extLst>
              </a:tr>
              <a:tr h="137150">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61</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66</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73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74</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75</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60</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76</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77</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de-DE" sz="600" b="0" i="0" u="none" strike="noStrike">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609674239"/>
                  </a:ext>
                </a:extLst>
              </a:tr>
              <a:tr h="149525">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69</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80</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93</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 </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de-DE" sz="600" b="0" i="0" u="none" strike="noStrike">
                          <a:solidFill>
                            <a:srgbClr val="000000"/>
                          </a:solidFill>
                          <a:effectLst/>
                          <a:latin typeface="Calibri" panose="020F0502020204030204" pitchFamily="34" charset="0"/>
                        </a:rPr>
                        <a:t>Garten</a:t>
                      </a:r>
                    </a:p>
                  </a:txBody>
                  <a:tcPr marL="5156" marR="5156" marT="5156"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ctr"/>
                      <a:r>
                        <a:rPr lang="de-DE" sz="900" b="0" i="0" u="none" strike="noStrike">
                          <a:solidFill>
                            <a:srgbClr val="000000"/>
                          </a:solidFill>
                          <a:effectLst/>
                          <a:latin typeface="Calibri" panose="020F0502020204030204" pitchFamily="34" charset="0"/>
                        </a:rPr>
                        <a:t>82</a:t>
                      </a:r>
                    </a:p>
                  </a:txBody>
                  <a:tcPr marL="5156" marR="5156" marT="5156"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88</a:t>
                      </a:r>
                    </a:p>
                  </a:txBody>
                  <a:tcPr marL="5156" marR="5156" marT="5156"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de-DE" sz="900" b="0" i="0" u="none" strike="noStrike">
                          <a:solidFill>
                            <a:srgbClr val="000000"/>
                          </a:solidFill>
                          <a:effectLst/>
                          <a:latin typeface="Calibri" panose="020F0502020204030204" pitchFamily="34" charset="0"/>
                        </a:rPr>
                        <a:t>90</a:t>
                      </a:r>
                    </a:p>
                  </a:txBody>
                  <a:tcPr marL="5156" marR="5156" marT="5156"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de-DE" sz="600" b="0" i="0" u="none" strike="noStrike" dirty="0">
                        <a:solidFill>
                          <a:srgbClr val="000000"/>
                        </a:solidFill>
                        <a:effectLst/>
                        <a:latin typeface="Calibri" panose="020F0502020204030204" pitchFamily="34" charset="0"/>
                      </a:endParaRPr>
                    </a:p>
                  </a:txBody>
                  <a:tcPr marL="5156" marR="5156" marT="5156"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val="3938800770"/>
                  </a:ext>
                </a:extLst>
              </a:tr>
            </a:tbl>
          </a:graphicData>
        </a:graphic>
      </p:graphicFrame>
    </p:spTree>
    <p:extLst>
      <p:ext uri="{BB962C8B-B14F-4D97-AF65-F5344CB8AC3E}">
        <p14:creationId xmlns:p14="http://schemas.microsoft.com/office/powerpoint/2010/main" val="20337676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26</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23528" y="1268760"/>
            <a:ext cx="8208912" cy="584775"/>
          </a:xfrm>
          <a:prstGeom prst="rect">
            <a:avLst/>
          </a:prstGeom>
          <a:solidFill>
            <a:srgbClr val="FFFF00"/>
          </a:solidFill>
        </p:spPr>
        <p:txBody>
          <a:bodyPr wrap="square" rtlCol="0">
            <a:spAutoFit/>
          </a:bodyPr>
          <a:lstStyle/>
          <a:p>
            <a:pPr algn="ctr"/>
            <a:r>
              <a:rPr lang="de-DE" sz="3200" dirty="0"/>
              <a:t>Laubenversicherung:</a:t>
            </a:r>
          </a:p>
        </p:txBody>
      </p:sp>
      <p:sp>
        <p:nvSpPr>
          <p:cNvPr id="3" name="Textfeld 2"/>
          <p:cNvSpPr txBox="1"/>
          <p:nvPr/>
        </p:nvSpPr>
        <p:spPr>
          <a:xfrm>
            <a:off x="323528" y="1988840"/>
            <a:ext cx="8208912" cy="3354765"/>
          </a:xfrm>
          <a:prstGeom prst="rect">
            <a:avLst/>
          </a:prstGeom>
          <a:noFill/>
        </p:spPr>
        <p:txBody>
          <a:bodyPr wrap="square" rtlCol="0">
            <a:spAutoFit/>
          </a:bodyPr>
          <a:lstStyle/>
          <a:p>
            <a:pPr algn="ctr"/>
            <a:r>
              <a:rPr lang="de-DE" sz="3200" b="1" dirty="0"/>
              <a:t>Hilfe bei mir wurde eingebrochen!           </a:t>
            </a:r>
          </a:p>
          <a:p>
            <a:endParaRPr lang="de-DE" dirty="0"/>
          </a:p>
          <a:p>
            <a:pPr algn="ctr"/>
            <a:r>
              <a:rPr lang="de-DE" sz="2400" dirty="0"/>
              <a:t>Polizei anrufen, später dann das Aktenzeichen anfordern.</a:t>
            </a:r>
          </a:p>
          <a:p>
            <a:pPr algn="ctr"/>
            <a:r>
              <a:rPr lang="de-DE" dirty="0"/>
              <a:t>Schadensmeldung im Büro besorgen, oder von unserer Homepage laden.</a:t>
            </a:r>
          </a:p>
          <a:p>
            <a:pPr algn="ctr"/>
            <a:r>
              <a:rPr lang="de-DE" sz="2400" dirty="0">
                <a:solidFill>
                  <a:srgbClr val="00B0F0"/>
                </a:solidFill>
              </a:rPr>
              <a:t>www.kleingartenverein-langerfeld.homepage.t-online.de</a:t>
            </a:r>
          </a:p>
          <a:p>
            <a:endParaRPr lang="de-DE" dirty="0"/>
          </a:p>
          <a:p>
            <a:pPr algn="ctr"/>
            <a:r>
              <a:rPr lang="de-DE" sz="2400" dirty="0"/>
              <a:t>Schadensmeldung des jeweiligen Versicherers ausfüllen und </a:t>
            </a:r>
            <a:r>
              <a:rPr lang="de-DE" sz="2400" b="1" dirty="0"/>
              <a:t>beim Stadtverband </a:t>
            </a:r>
            <a:r>
              <a:rPr lang="de-DE" sz="2400" b="1" dirty="0">
                <a:solidFill>
                  <a:srgbClr val="FF0000"/>
                </a:solidFill>
              </a:rPr>
              <a:t>!!!</a:t>
            </a:r>
            <a:r>
              <a:rPr lang="de-DE" sz="2400" b="1" dirty="0"/>
              <a:t> einreichen.</a:t>
            </a:r>
          </a:p>
          <a:p>
            <a:pPr algn="ctr"/>
            <a:r>
              <a:rPr lang="de-DE" sz="1100" b="0" i="0" dirty="0">
                <a:solidFill>
                  <a:srgbClr val="808080"/>
                </a:solidFill>
                <a:effectLst/>
                <a:latin typeface="Open Sans" panose="020B0606030504020204" pitchFamily="34" charset="0"/>
              </a:rPr>
              <a:t>Stadtverband Wuppertal der Gartenfreunde e.V.   Burgunderstr. 12  42285 Wuppertal</a:t>
            </a:r>
            <a:br>
              <a:rPr lang="de-DE" sz="1100" b="0" i="0" dirty="0">
                <a:solidFill>
                  <a:srgbClr val="808080"/>
                </a:solidFill>
                <a:effectLst/>
                <a:latin typeface="Open Sans" panose="020B0606030504020204" pitchFamily="34" charset="0"/>
              </a:rPr>
            </a:br>
            <a:endParaRPr lang="de-DE" sz="1100" b="0" i="0" dirty="0">
              <a:solidFill>
                <a:srgbClr val="808080"/>
              </a:solidFill>
              <a:effectLst/>
              <a:latin typeface="Open Sans" panose="020B0606030504020204" pitchFamily="34" charset="0"/>
            </a:endParaRPr>
          </a:p>
          <a:p>
            <a:pPr algn="l"/>
            <a:endParaRPr lang="de-DE" sz="800" b="0" i="0" dirty="0">
              <a:solidFill>
                <a:srgbClr val="808080"/>
              </a:solidFill>
              <a:effectLst/>
              <a:latin typeface="Open Sans" panose="020B0606030504020204" pitchFamily="34" charset="0"/>
            </a:endParaRPr>
          </a:p>
        </p:txBody>
      </p:sp>
      <p:sp>
        <p:nvSpPr>
          <p:cNvPr id="2" name="Ellipse 1">
            <a:extLst>
              <a:ext uri="{FF2B5EF4-FFF2-40B4-BE49-F238E27FC236}">
                <a16:creationId xmlns:a16="http://schemas.microsoft.com/office/drawing/2014/main" id="{1541A3F6-FD45-F457-3332-3D90A0662240}"/>
              </a:ext>
            </a:extLst>
          </p:cNvPr>
          <p:cNvSpPr/>
          <p:nvPr/>
        </p:nvSpPr>
        <p:spPr>
          <a:xfrm>
            <a:off x="7380312" y="5301208"/>
            <a:ext cx="1152128" cy="1055142"/>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0970721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27</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23528" y="1268760"/>
            <a:ext cx="8208912" cy="584775"/>
          </a:xfrm>
          <a:prstGeom prst="rect">
            <a:avLst/>
          </a:prstGeom>
          <a:solidFill>
            <a:schemeClr val="bg1">
              <a:lumMod val="85000"/>
            </a:schemeClr>
          </a:solidFill>
        </p:spPr>
        <p:txBody>
          <a:bodyPr wrap="square" rtlCol="0">
            <a:spAutoFit/>
          </a:bodyPr>
          <a:lstStyle/>
          <a:p>
            <a:pPr algn="ctr"/>
            <a:r>
              <a:rPr lang="de-DE" sz="3200" dirty="0"/>
              <a:t>Anlagenwettbewerb 2022:</a:t>
            </a:r>
          </a:p>
        </p:txBody>
      </p:sp>
      <p:sp>
        <p:nvSpPr>
          <p:cNvPr id="8" name="Textfeld 7"/>
          <p:cNvSpPr txBox="1"/>
          <p:nvPr/>
        </p:nvSpPr>
        <p:spPr>
          <a:xfrm>
            <a:off x="323528" y="2492896"/>
            <a:ext cx="8208912" cy="3847207"/>
          </a:xfrm>
          <a:prstGeom prst="rect">
            <a:avLst/>
          </a:prstGeom>
          <a:noFill/>
        </p:spPr>
        <p:txBody>
          <a:bodyPr wrap="square" rtlCol="0">
            <a:spAutoFit/>
          </a:bodyPr>
          <a:lstStyle/>
          <a:p>
            <a:pPr algn="ctr"/>
            <a:r>
              <a:rPr lang="de-DE" sz="2800" dirty="0"/>
              <a:t>Beim Anlagenwettbewerb 2022 reichte es für eine Bronzemedaille und einen guten  vierten Platz. </a:t>
            </a:r>
          </a:p>
          <a:p>
            <a:pPr algn="ctr"/>
            <a:r>
              <a:rPr lang="de-DE" sz="2800" dirty="0"/>
              <a:t>Eine bessere Platzierung wäre möglich gewesen.</a:t>
            </a:r>
          </a:p>
          <a:p>
            <a:pPr algn="ctr"/>
            <a:endParaRPr lang="de-DE" sz="2800" dirty="0"/>
          </a:p>
          <a:p>
            <a:pPr algn="ctr"/>
            <a:r>
              <a:rPr lang="de-DE" sz="2800" dirty="0"/>
              <a:t>Gründe für die schlechtere Platzierung lagen in der teilweise nicht erkennbaren kleingärtnerischen Nutzung, und in einem Garten der sichtbare Einsatz von Herbiziden.</a:t>
            </a:r>
          </a:p>
          <a:p>
            <a:endParaRPr lang="de-DE" sz="2000" dirty="0"/>
          </a:p>
        </p:txBody>
      </p:sp>
    </p:spTree>
    <p:extLst>
      <p:ext uri="{BB962C8B-B14F-4D97-AF65-F5344CB8AC3E}">
        <p14:creationId xmlns:p14="http://schemas.microsoft.com/office/powerpoint/2010/main" val="40970721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28</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23528" y="836712"/>
            <a:ext cx="8208912" cy="584775"/>
          </a:xfrm>
          <a:prstGeom prst="rect">
            <a:avLst/>
          </a:prstGeom>
          <a:solidFill>
            <a:schemeClr val="bg1">
              <a:lumMod val="85000"/>
            </a:schemeClr>
          </a:solidFill>
        </p:spPr>
        <p:txBody>
          <a:bodyPr wrap="square" rtlCol="0">
            <a:spAutoFit/>
          </a:bodyPr>
          <a:lstStyle/>
          <a:p>
            <a:pPr algn="ctr"/>
            <a:r>
              <a:rPr lang="de-DE" sz="3200" dirty="0"/>
              <a:t>Vermietungen von Saal und Bar</a:t>
            </a:r>
          </a:p>
        </p:txBody>
      </p:sp>
      <p:pic>
        <p:nvPicPr>
          <p:cNvPr id="3" name="Grafik 2">
            <a:extLst>
              <a:ext uri="{FF2B5EF4-FFF2-40B4-BE49-F238E27FC236}">
                <a16:creationId xmlns:a16="http://schemas.microsoft.com/office/drawing/2014/main" id="{E7470A73-8D7D-87F3-39B8-09529648F7E5}"/>
              </a:ext>
            </a:extLst>
          </p:cNvPr>
          <p:cNvPicPr>
            <a:picLocks noChangeAspect="1"/>
          </p:cNvPicPr>
          <p:nvPr/>
        </p:nvPicPr>
        <p:blipFill>
          <a:blip r:embed="rId3"/>
          <a:stretch>
            <a:fillRect/>
          </a:stretch>
        </p:blipFill>
        <p:spPr>
          <a:xfrm>
            <a:off x="419113" y="1552574"/>
            <a:ext cx="8045694" cy="4324698"/>
          </a:xfrm>
          <a:prstGeom prst="rect">
            <a:avLst/>
          </a:prstGeom>
        </p:spPr>
      </p:pic>
    </p:spTree>
    <p:extLst>
      <p:ext uri="{BB962C8B-B14F-4D97-AF65-F5344CB8AC3E}">
        <p14:creationId xmlns:p14="http://schemas.microsoft.com/office/powerpoint/2010/main" val="30696369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29</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95536" y="976372"/>
            <a:ext cx="8208912" cy="584775"/>
          </a:xfrm>
          <a:prstGeom prst="rect">
            <a:avLst/>
          </a:prstGeom>
          <a:solidFill>
            <a:schemeClr val="bg1">
              <a:lumMod val="85000"/>
            </a:schemeClr>
          </a:solidFill>
        </p:spPr>
        <p:txBody>
          <a:bodyPr wrap="square" rtlCol="0">
            <a:spAutoFit/>
          </a:bodyPr>
          <a:lstStyle/>
          <a:p>
            <a:pPr algn="ctr"/>
            <a:r>
              <a:rPr lang="de-DE" sz="3200" dirty="0"/>
              <a:t>Rückblick auf die Saison 2022:</a:t>
            </a:r>
          </a:p>
        </p:txBody>
      </p:sp>
      <p:sp>
        <p:nvSpPr>
          <p:cNvPr id="3" name="Textfeld 2"/>
          <p:cNvSpPr txBox="1"/>
          <p:nvPr/>
        </p:nvSpPr>
        <p:spPr>
          <a:xfrm>
            <a:off x="395536" y="1772816"/>
            <a:ext cx="8208912" cy="4431983"/>
          </a:xfrm>
          <a:prstGeom prst="rect">
            <a:avLst/>
          </a:prstGeom>
          <a:noFill/>
        </p:spPr>
        <p:txBody>
          <a:bodyPr wrap="square" rtlCol="0">
            <a:spAutoFit/>
          </a:bodyPr>
          <a:lstStyle/>
          <a:p>
            <a:pPr marL="742950" lvl="1" indent="-285750">
              <a:buFont typeface="Wingdings" panose="05000000000000000000" pitchFamily="2" charset="2"/>
              <a:buChar char="v"/>
            </a:pPr>
            <a:r>
              <a:rPr lang="de-DE" sz="2400" dirty="0"/>
              <a:t>100-jähriges Jubiläum KGV Langerfeld</a:t>
            </a:r>
          </a:p>
          <a:p>
            <a:pPr marL="742950" lvl="1" indent="-285750">
              <a:buFont typeface="Wingdings" panose="05000000000000000000" pitchFamily="2" charset="2"/>
              <a:buChar char="v"/>
            </a:pPr>
            <a:r>
              <a:rPr lang="de-DE" sz="2400" dirty="0"/>
              <a:t>Weihnachtsfeier </a:t>
            </a:r>
          </a:p>
          <a:p>
            <a:pPr marL="742950" lvl="1" indent="-285750">
              <a:buFont typeface="Wingdings" panose="05000000000000000000" pitchFamily="2" charset="2"/>
              <a:buChar char="v"/>
            </a:pPr>
            <a:r>
              <a:rPr lang="de-DE" sz="2400" dirty="0"/>
              <a:t>Teilnahme am Anlagenwettbewerb</a:t>
            </a:r>
          </a:p>
          <a:p>
            <a:pPr marL="742950" lvl="1" indent="-285750">
              <a:buFont typeface="Wingdings" panose="05000000000000000000" pitchFamily="2" charset="2"/>
              <a:buChar char="v"/>
            </a:pPr>
            <a:r>
              <a:rPr lang="de-DE" sz="2400" dirty="0"/>
              <a:t>Stadt setzt einen hauptamtlichen Baumkontrolleur ein</a:t>
            </a:r>
          </a:p>
          <a:p>
            <a:pPr marL="742950" lvl="1" indent="-285750">
              <a:buFont typeface="Wingdings" panose="05000000000000000000" pitchFamily="2" charset="2"/>
              <a:buChar char="v"/>
            </a:pPr>
            <a:r>
              <a:rPr lang="de-DE" sz="2400" dirty="0"/>
              <a:t>Ablauf bei der Nachkontrolle (Stand der Auflagen)</a:t>
            </a:r>
          </a:p>
          <a:p>
            <a:pPr marL="742950" lvl="1" indent="-285750">
              <a:buFont typeface="Wingdings" panose="05000000000000000000" pitchFamily="2" charset="2"/>
              <a:buChar char="v"/>
            </a:pPr>
            <a:r>
              <a:rPr lang="de-DE" sz="2400" dirty="0"/>
              <a:t>Videoüberwachung des Eingangsbereiches</a:t>
            </a:r>
          </a:p>
          <a:p>
            <a:pPr marL="742950" lvl="1" indent="-285750">
              <a:buFont typeface="Wingdings" panose="05000000000000000000" pitchFamily="2" charset="2"/>
              <a:buChar char="v"/>
            </a:pPr>
            <a:r>
              <a:rPr lang="de-DE" sz="2400" dirty="0"/>
              <a:t>Vermietungen des Vereinsheims haben sich normalisiert.</a:t>
            </a:r>
          </a:p>
          <a:p>
            <a:pPr marL="742950" lvl="1" indent="-285750">
              <a:buFont typeface="Wingdings" panose="05000000000000000000" pitchFamily="2" charset="2"/>
              <a:buChar char="v"/>
            </a:pPr>
            <a:r>
              <a:rPr lang="de-DE" sz="2400" dirty="0"/>
              <a:t>Umgestaltung des Eingangsbereich</a:t>
            </a:r>
          </a:p>
          <a:p>
            <a:pPr marL="742950" lvl="1" indent="-285750">
              <a:buFont typeface="Wingdings" panose="05000000000000000000" pitchFamily="2" charset="2"/>
              <a:buChar char="v"/>
            </a:pPr>
            <a:r>
              <a:rPr lang="de-DE" sz="2400" dirty="0"/>
              <a:t>Totholzhecke wurde erweitert</a:t>
            </a:r>
          </a:p>
          <a:p>
            <a:pPr marL="742950" lvl="1" indent="-285750">
              <a:buFont typeface="Wingdings" panose="05000000000000000000" pitchFamily="2" charset="2"/>
              <a:buChar char="v"/>
            </a:pPr>
            <a:r>
              <a:rPr lang="de-DE" sz="2400" dirty="0"/>
              <a:t>Winterschloss als Zufahrtregelung </a:t>
            </a:r>
          </a:p>
          <a:p>
            <a:pPr marL="742950" lvl="1" indent="-285750">
              <a:buFont typeface="Wingdings" panose="05000000000000000000" pitchFamily="2" charset="2"/>
              <a:buChar char="v"/>
            </a:pPr>
            <a:r>
              <a:rPr lang="de-DE" sz="2400" dirty="0"/>
              <a:t>Das Vereinsheim wurde mit neuem Anstrich versehen</a:t>
            </a:r>
          </a:p>
          <a:p>
            <a:pPr lvl="1"/>
            <a:endParaRPr lang="de-DE" dirty="0"/>
          </a:p>
        </p:txBody>
      </p:sp>
    </p:spTree>
    <p:extLst>
      <p:ext uri="{BB962C8B-B14F-4D97-AF65-F5344CB8AC3E}">
        <p14:creationId xmlns:p14="http://schemas.microsoft.com/office/powerpoint/2010/main" val="25103026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a:t>
            </a:fld>
            <a:endParaRPr lang="de-DE" dirty="0"/>
          </a:p>
        </p:txBody>
      </p:sp>
      <p:sp>
        <p:nvSpPr>
          <p:cNvPr id="6" name="Datumsplatzhalter 5"/>
          <p:cNvSpPr>
            <a:spLocks noGrp="1"/>
          </p:cNvSpPr>
          <p:nvPr>
            <p:ph type="dt" sz="half" idx="10"/>
          </p:nvPr>
        </p:nvSpPr>
        <p:spPr/>
        <p:txBody>
          <a:bodyPr/>
          <a:lstStyle/>
          <a:p>
            <a:r>
              <a:rPr lang="de-DE" dirty="0"/>
              <a:t>10.02.2024</a:t>
            </a:r>
          </a:p>
        </p:txBody>
      </p:sp>
      <p:sp>
        <p:nvSpPr>
          <p:cNvPr id="2" name="Textfeld 1"/>
          <p:cNvSpPr txBox="1"/>
          <p:nvPr/>
        </p:nvSpPr>
        <p:spPr>
          <a:xfrm>
            <a:off x="323528" y="1268760"/>
            <a:ext cx="8208912" cy="584775"/>
          </a:xfrm>
          <a:prstGeom prst="rect">
            <a:avLst/>
          </a:prstGeom>
          <a:solidFill>
            <a:schemeClr val="bg1">
              <a:lumMod val="85000"/>
            </a:schemeClr>
          </a:solidFill>
        </p:spPr>
        <p:txBody>
          <a:bodyPr wrap="square" rtlCol="0">
            <a:spAutoFit/>
          </a:bodyPr>
          <a:lstStyle/>
          <a:p>
            <a:pPr algn="ctr"/>
            <a:r>
              <a:rPr lang="de-DE" sz="3200" dirty="0"/>
              <a:t>Ein paar organisatorische Hinweise:</a:t>
            </a:r>
          </a:p>
        </p:txBody>
      </p:sp>
      <p:sp>
        <p:nvSpPr>
          <p:cNvPr id="7" name="Textfeld 6"/>
          <p:cNvSpPr txBox="1"/>
          <p:nvPr/>
        </p:nvSpPr>
        <p:spPr>
          <a:xfrm>
            <a:off x="323528" y="2060848"/>
            <a:ext cx="8280920" cy="3847207"/>
          </a:xfrm>
          <a:prstGeom prst="rect">
            <a:avLst/>
          </a:prstGeom>
          <a:noFill/>
        </p:spPr>
        <p:txBody>
          <a:bodyPr wrap="square" rtlCol="0">
            <a:spAutoFit/>
          </a:bodyPr>
          <a:lstStyle/>
          <a:p>
            <a:pPr algn="ctr"/>
            <a:r>
              <a:rPr lang="de-DE" sz="3600" dirty="0"/>
              <a:t>Ihr </a:t>
            </a:r>
            <a:r>
              <a:rPr lang="de-DE" sz="3600" dirty="0">
                <a:solidFill>
                  <a:schemeClr val="bg1"/>
                </a:solidFill>
              </a:rPr>
              <a:t>Haben Sie sich in die Anwesenheitsliste eingetragen und ihre Kontaktdaten geprüft?</a:t>
            </a:r>
          </a:p>
          <a:p>
            <a:pPr algn="ctr"/>
            <a:r>
              <a:rPr lang="de-DE" sz="3600" dirty="0">
                <a:solidFill>
                  <a:schemeClr val="bg1"/>
                </a:solidFill>
              </a:rPr>
              <a:t>-----------------------------------</a:t>
            </a:r>
          </a:p>
          <a:p>
            <a:pPr algn="ctr"/>
            <a:r>
              <a:rPr lang="de-DE" sz="3600" dirty="0">
                <a:solidFill>
                  <a:schemeClr val="bg1"/>
                </a:solidFill>
              </a:rPr>
              <a:t>Haben Sie eine Stimmkarte bekommen?</a:t>
            </a:r>
          </a:p>
          <a:p>
            <a:pPr algn="ctr"/>
            <a:r>
              <a:rPr lang="de-DE" sz="3600" dirty="0">
                <a:solidFill>
                  <a:schemeClr val="bg1"/>
                </a:solidFill>
              </a:rPr>
              <a:t>------------------------------------</a:t>
            </a:r>
          </a:p>
          <a:p>
            <a:pPr algn="ctr"/>
            <a:r>
              <a:rPr lang="de-DE" sz="2800" b="1" dirty="0">
                <a:solidFill>
                  <a:srgbClr val="FF0000"/>
                </a:solidFill>
              </a:rPr>
              <a:t>Bitte während der Versammlung Platz nehmen. </a:t>
            </a:r>
          </a:p>
        </p:txBody>
      </p:sp>
    </p:spTree>
    <p:extLst>
      <p:ext uri="{BB962C8B-B14F-4D97-AF65-F5344CB8AC3E}">
        <p14:creationId xmlns:p14="http://schemas.microsoft.com/office/powerpoint/2010/main" val="1578159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1"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30</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95536" y="976372"/>
            <a:ext cx="8208912" cy="584775"/>
          </a:xfrm>
          <a:prstGeom prst="rect">
            <a:avLst/>
          </a:prstGeom>
          <a:solidFill>
            <a:schemeClr val="bg1">
              <a:lumMod val="85000"/>
            </a:schemeClr>
          </a:solidFill>
        </p:spPr>
        <p:txBody>
          <a:bodyPr wrap="square" rtlCol="0">
            <a:spAutoFit/>
          </a:bodyPr>
          <a:lstStyle/>
          <a:p>
            <a:pPr algn="ctr"/>
            <a:r>
              <a:rPr lang="de-DE" sz="3200" dirty="0"/>
              <a:t>Rückblick auf die Saison 2022</a:t>
            </a:r>
          </a:p>
        </p:txBody>
      </p:sp>
      <p:sp>
        <p:nvSpPr>
          <p:cNvPr id="3" name="Textfeld 2"/>
          <p:cNvSpPr txBox="1"/>
          <p:nvPr/>
        </p:nvSpPr>
        <p:spPr>
          <a:xfrm>
            <a:off x="395536" y="1772816"/>
            <a:ext cx="8208912" cy="3416320"/>
          </a:xfrm>
          <a:prstGeom prst="rect">
            <a:avLst/>
          </a:prstGeom>
          <a:noFill/>
        </p:spPr>
        <p:txBody>
          <a:bodyPr wrap="square" rtlCol="0">
            <a:spAutoFit/>
          </a:bodyPr>
          <a:lstStyle/>
          <a:p>
            <a:pPr marL="285750" indent="-285750">
              <a:buFont typeface="Wingdings" panose="05000000000000000000" pitchFamily="2" charset="2"/>
              <a:buChar char="v"/>
            </a:pPr>
            <a:r>
              <a:rPr lang="de-DE" sz="2400" dirty="0"/>
              <a:t>Teilnahme an der Bezirksversammlung (Bezirk 11)</a:t>
            </a:r>
          </a:p>
          <a:p>
            <a:pPr marL="285750" indent="-285750">
              <a:buFont typeface="Wingdings" panose="05000000000000000000" pitchFamily="2" charset="2"/>
              <a:buChar char="v"/>
            </a:pPr>
            <a:r>
              <a:rPr lang="de-DE" sz="2400" dirty="0"/>
              <a:t>Durchführung von Vorstandssitzungen </a:t>
            </a:r>
            <a:r>
              <a:rPr lang="de-DE" dirty="0"/>
              <a:t>(5x in 2022)</a:t>
            </a:r>
          </a:p>
          <a:p>
            <a:pPr marL="285750" indent="-285750">
              <a:buFont typeface="Wingdings" panose="05000000000000000000" pitchFamily="2" charset="2"/>
              <a:buChar char="v"/>
            </a:pPr>
            <a:r>
              <a:rPr lang="de-DE" sz="2400" dirty="0"/>
              <a:t>Anlagenwettbewerb 2022, 3. Platz</a:t>
            </a:r>
          </a:p>
          <a:p>
            <a:pPr marL="285750" indent="-285750">
              <a:buFont typeface="Wingdings" panose="05000000000000000000" pitchFamily="2" charset="2"/>
              <a:buChar char="v"/>
            </a:pPr>
            <a:r>
              <a:rPr lang="de-DE" sz="2400" dirty="0"/>
              <a:t>Wandertag des Stadtverbandes </a:t>
            </a:r>
          </a:p>
          <a:p>
            <a:pPr marL="285750" indent="-285750">
              <a:buFont typeface="Wingdings" panose="05000000000000000000" pitchFamily="2" charset="2"/>
              <a:buChar char="v"/>
            </a:pPr>
            <a:r>
              <a:rPr lang="de-DE" sz="2400" dirty="0"/>
              <a:t>Einsatz von Unkrautvernichtungsmitteln</a:t>
            </a:r>
          </a:p>
          <a:p>
            <a:pPr marL="285750" indent="-285750">
              <a:buFont typeface="Wingdings" panose="05000000000000000000" pitchFamily="2" charset="2"/>
              <a:buChar char="v"/>
            </a:pPr>
            <a:r>
              <a:rPr lang="de-DE" sz="2400" dirty="0"/>
              <a:t>Pachtzinserhöhung von 0,205 auf 0,265 Euro/m²</a:t>
            </a:r>
          </a:p>
          <a:p>
            <a:pPr marL="285750" indent="-285750">
              <a:buFont typeface="Wingdings" panose="05000000000000000000" pitchFamily="2" charset="2"/>
              <a:buChar char="v"/>
            </a:pPr>
            <a:r>
              <a:rPr lang="de-DE" sz="2400" dirty="0"/>
              <a:t>Gartenanwärter haben sich nach Corona reduziert</a:t>
            </a:r>
          </a:p>
          <a:p>
            <a:pPr marL="285750" indent="-285750">
              <a:buFont typeface="Wingdings" panose="05000000000000000000" pitchFamily="2" charset="2"/>
              <a:buChar char="v"/>
            </a:pPr>
            <a:r>
              <a:rPr lang="de-DE" sz="2400" dirty="0"/>
              <a:t>Teilnahme an Weiterbildungen des Vorsitzenden. (BDG)</a:t>
            </a:r>
          </a:p>
          <a:p>
            <a:pPr marL="285750" indent="-285750">
              <a:buFont typeface="Wingdings" panose="05000000000000000000" pitchFamily="2" charset="2"/>
              <a:buChar char="v"/>
            </a:pPr>
            <a:r>
              <a:rPr lang="de-DE" sz="2400" dirty="0"/>
              <a:t>Bodenabsenkung in Garten 40</a:t>
            </a:r>
          </a:p>
        </p:txBody>
      </p:sp>
    </p:spTree>
    <p:extLst>
      <p:ext uri="{BB962C8B-B14F-4D97-AF65-F5344CB8AC3E}">
        <p14:creationId xmlns:p14="http://schemas.microsoft.com/office/powerpoint/2010/main" val="39303882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31</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95536" y="976372"/>
            <a:ext cx="8208912" cy="584775"/>
          </a:xfrm>
          <a:prstGeom prst="rect">
            <a:avLst/>
          </a:prstGeom>
          <a:solidFill>
            <a:schemeClr val="bg1">
              <a:lumMod val="85000"/>
            </a:schemeClr>
          </a:solidFill>
        </p:spPr>
        <p:txBody>
          <a:bodyPr wrap="square" rtlCol="0">
            <a:spAutoFit/>
          </a:bodyPr>
          <a:lstStyle/>
          <a:p>
            <a:pPr algn="ctr"/>
            <a:r>
              <a:rPr lang="de-DE" sz="3200" dirty="0"/>
              <a:t>Ausblick auf die Saison 2023</a:t>
            </a:r>
          </a:p>
        </p:txBody>
      </p:sp>
      <p:sp>
        <p:nvSpPr>
          <p:cNvPr id="3" name="Textfeld 2"/>
          <p:cNvSpPr txBox="1"/>
          <p:nvPr/>
        </p:nvSpPr>
        <p:spPr>
          <a:xfrm>
            <a:off x="611560" y="1844824"/>
            <a:ext cx="8208912" cy="4431983"/>
          </a:xfrm>
          <a:prstGeom prst="rect">
            <a:avLst/>
          </a:prstGeom>
          <a:noFill/>
        </p:spPr>
        <p:txBody>
          <a:bodyPr wrap="square" rtlCol="0">
            <a:spAutoFit/>
          </a:bodyPr>
          <a:lstStyle/>
          <a:p>
            <a:pPr marL="285750" indent="-285750">
              <a:buFont typeface="Wingdings" panose="05000000000000000000" pitchFamily="2" charset="2"/>
              <a:buChar char="v"/>
            </a:pPr>
            <a:r>
              <a:rPr lang="de-DE" sz="2400" dirty="0"/>
              <a:t>Wasser aufdrehen am 25. März 2023</a:t>
            </a:r>
          </a:p>
          <a:p>
            <a:pPr marL="285750" indent="-285750">
              <a:buFont typeface="Wingdings" panose="05000000000000000000" pitchFamily="2" charset="2"/>
              <a:buChar char="v"/>
            </a:pPr>
            <a:r>
              <a:rPr lang="de-DE" sz="2400" dirty="0"/>
              <a:t>Gemeinschaftsarbeiten bleiben wie in 2022</a:t>
            </a:r>
          </a:p>
          <a:p>
            <a:pPr marL="285750" indent="-285750">
              <a:buFont typeface="Wingdings" panose="05000000000000000000" pitchFamily="2" charset="2"/>
              <a:buChar char="v"/>
            </a:pPr>
            <a:r>
              <a:rPr lang="de-DE" sz="2400" dirty="0"/>
              <a:t>Teilnahme am Anlagenwettbewerb 15.-17.06.2023</a:t>
            </a:r>
          </a:p>
          <a:p>
            <a:pPr marL="285750" indent="-285750">
              <a:buFont typeface="Wingdings" panose="05000000000000000000" pitchFamily="2" charset="2"/>
              <a:buChar char="v"/>
            </a:pPr>
            <a:r>
              <a:rPr lang="de-DE" sz="2400" dirty="0"/>
              <a:t>Schlussgarten beim geplanten Wandertag (KGV Langerfeld)</a:t>
            </a:r>
          </a:p>
          <a:p>
            <a:pPr marL="285750" indent="-285750">
              <a:buFont typeface="Wingdings" panose="05000000000000000000" pitchFamily="2" charset="2"/>
              <a:buChar char="v"/>
            </a:pPr>
            <a:r>
              <a:rPr lang="de-DE" sz="2400" dirty="0"/>
              <a:t>Renovierung Vereinsheim  (Bodenbelag)</a:t>
            </a:r>
          </a:p>
          <a:p>
            <a:pPr marL="285750" indent="-285750">
              <a:buFont typeface="Wingdings" panose="05000000000000000000" pitchFamily="2" charset="2"/>
              <a:buChar char="v"/>
            </a:pPr>
            <a:r>
              <a:rPr lang="de-DE" sz="2400" dirty="0"/>
              <a:t>Weitere Feiern: kleine Veranstaltungen wie bereits vor Corona geplant</a:t>
            </a:r>
          </a:p>
          <a:p>
            <a:pPr marL="285750" indent="-285750">
              <a:buFont typeface="Wingdings" panose="05000000000000000000" pitchFamily="2" charset="2"/>
              <a:buChar char="v"/>
            </a:pPr>
            <a:r>
              <a:rPr lang="de-DE" sz="2400" dirty="0"/>
              <a:t>Ertüchtigung der Brandstelle.</a:t>
            </a:r>
          </a:p>
          <a:p>
            <a:pPr marL="285750" indent="-285750">
              <a:buFont typeface="Wingdings" panose="05000000000000000000" pitchFamily="2" charset="2"/>
              <a:buChar char="v"/>
            </a:pPr>
            <a:r>
              <a:rPr lang="de-DE" sz="2400" dirty="0"/>
              <a:t>Verbesserung der kleingärtnerischen Nutzung fördern.</a:t>
            </a:r>
          </a:p>
          <a:p>
            <a:pPr marL="285750" indent="-285750">
              <a:buFont typeface="Wingdings" panose="05000000000000000000" pitchFamily="2" charset="2"/>
              <a:buChar char="v"/>
            </a:pPr>
            <a:r>
              <a:rPr lang="de-DE" sz="2400" dirty="0"/>
              <a:t>Verstärkte Anfragen in Bezug auf Fördermittel. (Dachbegrünung, Photovoltaikanlagen, </a:t>
            </a:r>
          </a:p>
          <a:p>
            <a:pPr lvl="1"/>
            <a:endParaRPr lang="de-DE" dirty="0"/>
          </a:p>
        </p:txBody>
      </p:sp>
    </p:spTree>
    <p:extLst>
      <p:ext uri="{BB962C8B-B14F-4D97-AF65-F5344CB8AC3E}">
        <p14:creationId xmlns:p14="http://schemas.microsoft.com/office/powerpoint/2010/main" val="256645684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32</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95536" y="976372"/>
            <a:ext cx="8208912" cy="584775"/>
          </a:xfrm>
          <a:prstGeom prst="rect">
            <a:avLst/>
          </a:prstGeom>
          <a:solidFill>
            <a:schemeClr val="bg1">
              <a:lumMod val="85000"/>
            </a:schemeClr>
          </a:solidFill>
        </p:spPr>
        <p:txBody>
          <a:bodyPr wrap="square" rtlCol="0">
            <a:spAutoFit/>
          </a:bodyPr>
          <a:lstStyle/>
          <a:p>
            <a:pPr algn="ctr"/>
            <a:r>
              <a:rPr lang="de-DE" sz="3200" dirty="0"/>
              <a:t>Ausblick auf die Saison 2023</a:t>
            </a:r>
          </a:p>
        </p:txBody>
      </p:sp>
      <p:sp>
        <p:nvSpPr>
          <p:cNvPr id="3" name="Textfeld 2"/>
          <p:cNvSpPr txBox="1"/>
          <p:nvPr/>
        </p:nvSpPr>
        <p:spPr>
          <a:xfrm>
            <a:off x="611560" y="1844824"/>
            <a:ext cx="8208912" cy="3693319"/>
          </a:xfrm>
          <a:prstGeom prst="rect">
            <a:avLst/>
          </a:prstGeom>
          <a:noFill/>
        </p:spPr>
        <p:txBody>
          <a:bodyPr wrap="square" rtlCol="0">
            <a:spAutoFit/>
          </a:bodyPr>
          <a:lstStyle/>
          <a:p>
            <a:pPr marL="285750" indent="-285750">
              <a:buFont typeface="Wingdings" panose="05000000000000000000" pitchFamily="2" charset="2"/>
              <a:buChar char="v"/>
            </a:pPr>
            <a:r>
              <a:rPr lang="de-DE" sz="2400" dirty="0"/>
              <a:t>Sanierung der Zähler und Absperreinrichtungen im Wasserschacht.</a:t>
            </a:r>
          </a:p>
          <a:p>
            <a:pPr marL="285750" indent="-285750">
              <a:buFont typeface="Wingdings" panose="05000000000000000000" pitchFamily="2" charset="2"/>
              <a:buChar char="v"/>
            </a:pPr>
            <a:r>
              <a:rPr lang="de-DE" sz="2400" dirty="0"/>
              <a:t>Teilweise Erneuerung der Zaunanlage an den Grundstücksgrenzen.</a:t>
            </a:r>
          </a:p>
          <a:p>
            <a:pPr marL="285750" indent="-285750">
              <a:buFont typeface="Wingdings" panose="05000000000000000000" pitchFamily="2" charset="2"/>
              <a:buChar char="v"/>
            </a:pPr>
            <a:r>
              <a:rPr lang="de-DE" sz="2400" dirty="0"/>
              <a:t>Einzäunung des gefährdeten Bereichs innerhalb Garten 40</a:t>
            </a:r>
          </a:p>
          <a:p>
            <a:pPr marL="285750" indent="-285750">
              <a:buFont typeface="Wingdings" panose="05000000000000000000" pitchFamily="2" charset="2"/>
              <a:buChar char="v"/>
            </a:pPr>
            <a:r>
              <a:rPr lang="de-DE" sz="2400" dirty="0"/>
              <a:t>Kiesaufschüttung am Hauptweg. (Förderung durch SVW)</a:t>
            </a:r>
          </a:p>
          <a:p>
            <a:pPr marL="285750" indent="-285750">
              <a:buFont typeface="Wingdings" panose="05000000000000000000" pitchFamily="2" charset="2"/>
              <a:buChar char="v"/>
            </a:pPr>
            <a:r>
              <a:rPr lang="de-DE" sz="2400" dirty="0"/>
              <a:t>Sondierung eines Flohmarktes in der Gartensiedlung</a:t>
            </a:r>
          </a:p>
          <a:p>
            <a:pPr marL="285750" indent="-285750">
              <a:buFont typeface="Wingdings" panose="05000000000000000000" pitchFamily="2" charset="2"/>
              <a:buChar char="v"/>
            </a:pPr>
            <a:endParaRPr lang="de-DE" sz="2400" dirty="0"/>
          </a:p>
          <a:p>
            <a:pPr marL="285750" indent="-285750">
              <a:buFont typeface="Wingdings" panose="05000000000000000000" pitchFamily="2" charset="2"/>
              <a:buChar char="v"/>
            </a:pPr>
            <a:endParaRPr lang="de-DE" sz="2400" dirty="0"/>
          </a:p>
          <a:p>
            <a:pPr lvl="1"/>
            <a:endParaRPr lang="de-DE" dirty="0"/>
          </a:p>
        </p:txBody>
      </p:sp>
    </p:spTree>
    <p:extLst>
      <p:ext uri="{BB962C8B-B14F-4D97-AF65-F5344CB8AC3E}">
        <p14:creationId xmlns:p14="http://schemas.microsoft.com/office/powerpoint/2010/main" val="6007515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33</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08981"/>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75000"/>
                  </a:schemeClr>
                </a:solidFill>
              </a:rPr>
              <a:t>TOP  2 	Geschäftsbericht</a:t>
            </a:r>
          </a:p>
          <a:p>
            <a:r>
              <a:rPr lang="de-DE" sz="2400" b="1" dirty="0"/>
              <a:t>TOP  3 	Kassenbericht</a:t>
            </a:r>
          </a:p>
          <a:p>
            <a:r>
              <a:rPr lang="de-DE" dirty="0">
                <a:solidFill>
                  <a:schemeClr val="bg1">
                    <a:lumMod val="75000"/>
                  </a:schemeClr>
                </a:solidFill>
              </a:rPr>
              <a:t>TOP  4  	Bericht der Kassenprüfer</a:t>
            </a:r>
          </a:p>
          <a:p>
            <a:r>
              <a:rPr lang="de-DE" dirty="0">
                <a:solidFill>
                  <a:schemeClr val="bg1">
                    <a:lumMod val="75000"/>
                  </a:schemeClr>
                </a:solidFill>
              </a:rPr>
              <a:t>TOP  5	Aussprachen zu Punkt 2-3-4</a:t>
            </a:r>
          </a:p>
          <a:p>
            <a:r>
              <a:rPr lang="de-DE" dirty="0">
                <a:solidFill>
                  <a:schemeClr val="bg1">
                    <a:lumMod val="75000"/>
                  </a:schemeClr>
                </a:solidFill>
              </a:rPr>
              <a:t>TOP  6	Entlastung des Vorstandes	</a:t>
            </a:r>
          </a:p>
          <a:p>
            <a:r>
              <a:rPr lang="de-DE" dirty="0">
                <a:solidFill>
                  <a:schemeClr val="bg1">
                    <a:lumMod val="75000"/>
                  </a:schemeClr>
                </a:solidFill>
              </a:rPr>
              <a:t>TOP  7	Ehrungen</a:t>
            </a:r>
          </a:p>
          <a:p>
            <a:r>
              <a:rPr lang="de-DE" dirty="0">
                <a:solidFill>
                  <a:schemeClr val="bg1">
                    <a:lumMod val="75000"/>
                  </a:schemeClr>
                </a:solidFill>
              </a:rPr>
              <a:t>TOP  8	Wahlen zum Vorstand – </a:t>
            </a:r>
          </a:p>
          <a:p>
            <a:r>
              <a:rPr lang="de-DE" dirty="0">
                <a:solidFill>
                  <a:schemeClr val="bg1">
                    <a:lumMod val="75000"/>
                  </a:schemeClr>
                </a:solidFill>
              </a:rPr>
              <a:t>	</a:t>
            </a:r>
            <a:r>
              <a:rPr lang="de-DE" sz="900" dirty="0">
                <a:solidFill>
                  <a:schemeClr val="bg1">
                    <a:lumMod val="75000"/>
                  </a:schemeClr>
                </a:solidFill>
              </a:rPr>
              <a:t>1. Vorsitzender, 2. Vorsitzender, 1. Kassierer, 2. Kassierer ,Schriftführer,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dirty="0">
                <a:solidFill>
                  <a:schemeClr val="bg1">
                    <a:lumMod val="75000"/>
                  </a:schemeClr>
                </a:solidFill>
              </a:rPr>
              <a:t>TOP 11	Behandlung eingegangener Anträge </a:t>
            </a:r>
          </a:p>
          <a:p>
            <a:r>
              <a:rPr lang="de-DE" dirty="0">
                <a:solidFill>
                  <a:schemeClr val="bg1">
                    <a:lumMod val="75000"/>
                  </a:schemeClr>
                </a:solidFill>
              </a:rPr>
              <a:t>TOP 12	Mitteilungen – Anregungen - Wünsche  </a:t>
            </a:r>
          </a:p>
        </p:txBody>
      </p:sp>
    </p:spTree>
    <p:extLst>
      <p:ext uri="{BB962C8B-B14F-4D97-AF65-F5344CB8AC3E}">
        <p14:creationId xmlns:p14="http://schemas.microsoft.com/office/powerpoint/2010/main" val="38629467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34</a:t>
            </a:fld>
            <a:endParaRPr lang="de-DE"/>
          </a:p>
        </p:txBody>
      </p:sp>
      <p:sp>
        <p:nvSpPr>
          <p:cNvPr id="6" name="Datumsplatzhalter 5"/>
          <p:cNvSpPr>
            <a:spLocks noGrp="1"/>
          </p:cNvSpPr>
          <p:nvPr>
            <p:ph type="dt" sz="half" idx="10"/>
          </p:nvPr>
        </p:nvSpPr>
        <p:spPr/>
        <p:txBody>
          <a:bodyPr/>
          <a:lstStyle/>
          <a:p>
            <a:r>
              <a:rPr lang="de-DE" dirty="0"/>
              <a:t>11.02.2023</a:t>
            </a:r>
          </a:p>
        </p:txBody>
      </p:sp>
      <p:pic>
        <p:nvPicPr>
          <p:cNvPr id="3" name="Grafik 2">
            <a:extLst>
              <a:ext uri="{FF2B5EF4-FFF2-40B4-BE49-F238E27FC236}">
                <a16:creationId xmlns:a16="http://schemas.microsoft.com/office/drawing/2014/main" id="{C8F70642-E48C-A445-9033-6C4FF157E289}"/>
              </a:ext>
            </a:extLst>
          </p:cNvPr>
          <p:cNvPicPr>
            <a:picLocks noChangeAspect="1"/>
          </p:cNvPicPr>
          <p:nvPr/>
        </p:nvPicPr>
        <p:blipFill>
          <a:blip r:embed="rId3"/>
          <a:stretch>
            <a:fillRect/>
          </a:stretch>
        </p:blipFill>
        <p:spPr>
          <a:xfrm>
            <a:off x="483624" y="1109852"/>
            <a:ext cx="8203176" cy="4623404"/>
          </a:xfrm>
          <a:prstGeom prst="rect">
            <a:avLst/>
          </a:prstGeom>
        </p:spPr>
      </p:pic>
    </p:spTree>
    <p:extLst>
      <p:ext uri="{BB962C8B-B14F-4D97-AF65-F5344CB8AC3E}">
        <p14:creationId xmlns:p14="http://schemas.microsoft.com/office/powerpoint/2010/main" val="85547081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35</a:t>
            </a:fld>
            <a:endParaRPr lang="de-DE"/>
          </a:p>
        </p:txBody>
      </p:sp>
      <p:sp>
        <p:nvSpPr>
          <p:cNvPr id="6" name="Datumsplatzhalter 5"/>
          <p:cNvSpPr>
            <a:spLocks noGrp="1"/>
          </p:cNvSpPr>
          <p:nvPr>
            <p:ph type="dt" sz="half" idx="10"/>
          </p:nvPr>
        </p:nvSpPr>
        <p:spPr/>
        <p:txBody>
          <a:bodyPr/>
          <a:lstStyle/>
          <a:p>
            <a:r>
              <a:rPr lang="de-DE" dirty="0"/>
              <a:t>11.02.2023</a:t>
            </a:r>
          </a:p>
        </p:txBody>
      </p:sp>
      <p:pic>
        <p:nvPicPr>
          <p:cNvPr id="3" name="Grafik 2">
            <a:extLst>
              <a:ext uri="{FF2B5EF4-FFF2-40B4-BE49-F238E27FC236}">
                <a16:creationId xmlns:a16="http://schemas.microsoft.com/office/drawing/2014/main" id="{79368047-DA16-4B2B-22CD-DD6BFCD9CC63}"/>
              </a:ext>
            </a:extLst>
          </p:cNvPr>
          <p:cNvPicPr>
            <a:picLocks noChangeAspect="1"/>
          </p:cNvPicPr>
          <p:nvPr/>
        </p:nvPicPr>
        <p:blipFill>
          <a:blip r:embed="rId3"/>
          <a:stretch>
            <a:fillRect/>
          </a:stretch>
        </p:blipFill>
        <p:spPr>
          <a:xfrm>
            <a:off x="1085363" y="764704"/>
            <a:ext cx="6973273" cy="4696480"/>
          </a:xfrm>
          <a:prstGeom prst="rect">
            <a:avLst/>
          </a:prstGeom>
        </p:spPr>
      </p:pic>
      <p:pic>
        <p:nvPicPr>
          <p:cNvPr id="8" name="Grafik 7">
            <a:extLst>
              <a:ext uri="{FF2B5EF4-FFF2-40B4-BE49-F238E27FC236}">
                <a16:creationId xmlns:a16="http://schemas.microsoft.com/office/drawing/2014/main" id="{B44ABA34-6279-C85B-4283-70B8EA3670EE}"/>
              </a:ext>
            </a:extLst>
          </p:cNvPr>
          <p:cNvPicPr>
            <a:picLocks noChangeAspect="1"/>
          </p:cNvPicPr>
          <p:nvPr/>
        </p:nvPicPr>
        <p:blipFill>
          <a:blip r:embed="rId4"/>
          <a:stretch>
            <a:fillRect/>
          </a:stretch>
        </p:blipFill>
        <p:spPr>
          <a:xfrm>
            <a:off x="1190152" y="5683664"/>
            <a:ext cx="6763694" cy="409632"/>
          </a:xfrm>
          <a:prstGeom prst="rect">
            <a:avLst/>
          </a:prstGeom>
        </p:spPr>
      </p:pic>
    </p:spTree>
    <p:extLst>
      <p:ext uri="{BB962C8B-B14F-4D97-AF65-F5344CB8AC3E}">
        <p14:creationId xmlns:p14="http://schemas.microsoft.com/office/powerpoint/2010/main" val="3586320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36</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a:extLst>
              <a:ext uri="{FF2B5EF4-FFF2-40B4-BE49-F238E27FC236}">
                <a16:creationId xmlns:a16="http://schemas.microsoft.com/office/drawing/2014/main" id="{493C9D7C-AAE1-46AD-8658-36F0DB2F586E}"/>
              </a:ext>
            </a:extLst>
          </p:cNvPr>
          <p:cNvSpPr txBox="1"/>
          <p:nvPr/>
        </p:nvSpPr>
        <p:spPr>
          <a:xfrm>
            <a:off x="1403648" y="5445224"/>
            <a:ext cx="1720552" cy="369332"/>
          </a:xfrm>
          <a:prstGeom prst="rect">
            <a:avLst/>
          </a:prstGeom>
          <a:noFill/>
        </p:spPr>
        <p:txBody>
          <a:bodyPr wrap="square" rtlCol="0">
            <a:spAutoFit/>
          </a:bodyPr>
          <a:lstStyle/>
          <a:p>
            <a:r>
              <a:rPr lang="de-DE" dirty="0">
                <a:hlinkClick r:id="rId3" action="ppaction://hlinkfile"/>
              </a:rPr>
              <a:t>LINK</a:t>
            </a:r>
            <a:r>
              <a:rPr lang="de-DE" dirty="0"/>
              <a:t>:</a:t>
            </a:r>
          </a:p>
        </p:txBody>
      </p:sp>
      <p:pic>
        <p:nvPicPr>
          <p:cNvPr id="3" name="Grafik 2">
            <a:extLst>
              <a:ext uri="{FF2B5EF4-FFF2-40B4-BE49-F238E27FC236}">
                <a16:creationId xmlns:a16="http://schemas.microsoft.com/office/drawing/2014/main" id="{8508DA4C-2E36-85FC-26EC-413A52705D48}"/>
              </a:ext>
            </a:extLst>
          </p:cNvPr>
          <p:cNvPicPr>
            <a:picLocks noChangeAspect="1"/>
          </p:cNvPicPr>
          <p:nvPr/>
        </p:nvPicPr>
        <p:blipFill>
          <a:blip r:embed="rId4"/>
          <a:stretch>
            <a:fillRect/>
          </a:stretch>
        </p:blipFill>
        <p:spPr>
          <a:xfrm>
            <a:off x="0" y="562841"/>
            <a:ext cx="9144000" cy="5732318"/>
          </a:xfrm>
          <a:prstGeom prst="rect">
            <a:avLst/>
          </a:prstGeom>
        </p:spPr>
      </p:pic>
    </p:spTree>
    <p:extLst>
      <p:ext uri="{BB962C8B-B14F-4D97-AF65-F5344CB8AC3E}">
        <p14:creationId xmlns:p14="http://schemas.microsoft.com/office/powerpoint/2010/main" val="359335906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37</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a:extLst>
              <a:ext uri="{FF2B5EF4-FFF2-40B4-BE49-F238E27FC236}">
                <a16:creationId xmlns:a16="http://schemas.microsoft.com/office/drawing/2014/main" id="{493C9D7C-AAE1-46AD-8658-36F0DB2F586E}"/>
              </a:ext>
            </a:extLst>
          </p:cNvPr>
          <p:cNvSpPr txBox="1"/>
          <p:nvPr/>
        </p:nvSpPr>
        <p:spPr>
          <a:xfrm>
            <a:off x="1403648" y="5445224"/>
            <a:ext cx="1720552" cy="369332"/>
          </a:xfrm>
          <a:prstGeom prst="rect">
            <a:avLst/>
          </a:prstGeom>
          <a:noFill/>
        </p:spPr>
        <p:txBody>
          <a:bodyPr wrap="square" rtlCol="0">
            <a:spAutoFit/>
          </a:bodyPr>
          <a:lstStyle/>
          <a:p>
            <a:r>
              <a:rPr lang="de-DE" dirty="0">
                <a:hlinkClick r:id="rId3" action="ppaction://hlinkfile"/>
              </a:rPr>
              <a:t>LINK</a:t>
            </a:r>
            <a:r>
              <a:rPr lang="de-DE" dirty="0"/>
              <a:t>:</a:t>
            </a:r>
          </a:p>
        </p:txBody>
      </p:sp>
      <p:pic>
        <p:nvPicPr>
          <p:cNvPr id="10" name="Grafik 9">
            <a:extLst>
              <a:ext uri="{FF2B5EF4-FFF2-40B4-BE49-F238E27FC236}">
                <a16:creationId xmlns:a16="http://schemas.microsoft.com/office/drawing/2014/main" id="{155F65BC-01D8-C7C7-7DE4-F0B99CFF70D4}"/>
              </a:ext>
            </a:extLst>
          </p:cNvPr>
          <p:cNvPicPr>
            <a:picLocks noChangeAspect="1"/>
          </p:cNvPicPr>
          <p:nvPr/>
        </p:nvPicPr>
        <p:blipFill>
          <a:blip r:embed="rId4"/>
          <a:stretch>
            <a:fillRect/>
          </a:stretch>
        </p:blipFill>
        <p:spPr>
          <a:xfrm>
            <a:off x="0" y="696112"/>
            <a:ext cx="9144000" cy="5465775"/>
          </a:xfrm>
          <a:prstGeom prst="rect">
            <a:avLst/>
          </a:prstGeom>
        </p:spPr>
      </p:pic>
    </p:spTree>
    <p:extLst>
      <p:ext uri="{BB962C8B-B14F-4D97-AF65-F5344CB8AC3E}">
        <p14:creationId xmlns:p14="http://schemas.microsoft.com/office/powerpoint/2010/main" val="310600929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38</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a:extLst>
              <a:ext uri="{FF2B5EF4-FFF2-40B4-BE49-F238E27FC236}">
                <a16:creationId xmlns:a16="http://schemas.microsoft.com/office/drawing/2014/main" id="{493C9D7C-AAE1-46AD-8658-36F0DB2F586E}"/>
              </a:ext>
            </a:extLst>
          </p:cNvPr>
          <p:cNvSpPr txBox="1"/>
          <p:nvPr/>
        </p:nvSpPr>
        <p:spPr>
          <a:xfrm>
            <a:off x="1403648" y="5445224"/>
            <a:ext cx="1720552" cy="369332"/>
          </a:xfrm>
          <a:prstGeom prst="rect">
            <a:avLst/>
          </a:prstGeom>
          <a:noFill/>
        </p:spPr>
        <p:txBody>
          <a:bodyPr wrap="square" rtlCol="0">
            <a:spAutoFit/>
          </a:bodyPr>
          <a:lstStyle/>
          <a:p>
            <a:r>
              <a:rPr lang="de-DE" dirty="0">
                <a:hlinkClick r:id="rId3" action="ppaction://hlinkfile"/>
              </a:rPr>
              <a:t>LINK</a:t>
            </a:r>
            <a:r>
              <a:rPr lang="de-DE" dirty="0"/>
              <a:t>:</a:t>
            </a:r>
          </a:p>
        </p:txBody>
      </p:sp>
      <p:pic>
        <p:nvPicPr>
          <p:cNvPr id="3" name="Grafik 2">
            <a:extLst>
              <a:ext uri="{FF2B5EF4-FFF2-40B4-BE49-F238E27FC236}">
                <a16:creationId xmlns:a16="http://schemas.microsoft.com/office/drawing/2014/main" id="{2043A4B5-7CB4-4FC1-3A43-8ACC8BA2844D}"/>
              </a:ext>
            </a:extLst>
          </p:cNvPr>
          <p:cNvPicPr>
            <a:picLocks noChangeAspect="1"/>
          </p:cNvPicPr>
          <p:nvPr/>
        </p:nvPicPr>
        <p:blipFill>
          <a:blip r:embed="rId4"/>
          <a:stretch>
            <a:fillRect/>
          </a:stretch>
        </p:blipFill>
        <p:spPr>
          <a:xfrm>
            <a:off x="0" y="602203"/>
            <a:ext cx="9144000" cy="5653594"/>
          </a:xfrm>
          <a:prstGeom prst="rect">
            <a:avLst/>
          </a:prstGeom>
        </p:spPr>
      </p:pic>
    </p:spTree>
    <p:extLst>
      <p:ext uri="{BB962C8B-B14F-4D97-AF65-F5344CB8AC3E}">
        <p14:creationId xmlns:p14="http://schemas.microsoft.com/office/powerpoint/2010/main" val="166317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39</a:t>
            </a:fld>
            <a:endParaRPr lang="de-DE"/>
          </a:p>
        </p:txBody>
      </p:sp>
      <p:sp>
        <p:nvSpPr>
          <p:cNvPr id="6" name="Datumsplatzhalter 5"/>
          <p:cNvSpPr>
            <a:spLocks noGrp="1"/>
          </p:cNvSpPr>
          <p:nvPr>
            <p:ph type="dt" sz="half" idx="10"/>
          </p:nvPr>
        </p:nvSpPr>
        <p:spPr/>
        <p:txBody>
          <a:bodyPr/>
          <a:lstStyle/>
          <a:p>
            <a:r>
              <a:rPr lang="de-DE" dirty="0"/>
              <a:t>11.02.2023</a:t>
            </a:r>
          </a:p>
        </p:txBody>
      </p:sp>
      <p:pic>
        <p:nvPicPr>
          <p:cNvPr id="3" name="Grafik 2">
            <a:extLst>
              <a:ext uri="{FF2B5EF4-FFF2-40B4-BE49-F238E27FC236}">
                <a16:creationId xmlns:a16="http://schemas.microsoft.com/office/drawing/2014/main" id="{C480820A-E263-11B0-03F0-6ACD45E016E1}"/>
              </a:ext>
            </a:extLst>
          </p:cNvPr>
          <p:cNvPicPr>
            <a:picLocks noChangeAspect="1"/>
          </p:cNvPicPr>
          <p:nvPr/>
        </p:nvPicPr>
        <p:blipFill>
          <a:blip r:embed="rId3"/>
          <a:stretch>
            <a:fillRect/>
          </a:stretch>
        </p:blipFill>
        <p:spPr>
          <a:xfrm>
            <a:off x="0" y="697843"/>
            <a:ext cx="9144000" cy="5462314"/>
          </a:xfrm>
          <a:prstGeom prst="rect">
            <a:avLst/>
          </a:prstGeom>
        </p:spPr>
      </p:pic>
    </p:spTree>
    <p:extLst>
      <p:ext uri="{BB962C8B-B14F-4D97-AF65-F5344CB8AC3E}">
        <p14:creationId xmlns:p14="http://schemas.microsoft.com/office/powerpoint/2010/main" val="448140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a:t>
            </a:fld>
            <a:endParaRPr lang="de-DE" dirty="0"/>
          </a:p>
        </p:txBody>
      </p:sp>
      <p:sp>
        <p:nvSpPr>
          <p:cNvPr id="6" name="Datumsplatzhalter 5"/>
          <p:cNvSpPr>
            <a:spLocks noGrp="1"/>
          </p:cNvSpPr>
          <p:nvPr>
            <p:ph type="dt" sz="half" idx="10"/>
          </p:nvPr>
        </p:nvSpPr>
        <p:spPr/>
        <p:txBody>
          <a:bodyPr/>
          <a:lstStyle/>
          <a:p>
            <a:r>
              <a:rPr lang="de-DE" dirty="0"/>
              <a:t>10.02.2024</a:t>
            </a:r>
          </a:p>
        </p:txBody>
      </p:sp>
      <p:sp>
        <p:nvSpPr>
          <p:cNvPr id="2" name="Textfeld 1"/>
          <p:cNvSpPr txBox="1"/>
          <p:nvPr/>
        </p:nvSpPr>
        <p:spPr>
          <a:xfrm>
            <a:off x="539552" y="1412776"/>
            <a:ext cx="7776864" cy="1969770"/>
          </a:xfrm>
          <a:prstGeom prst="rect">
            <a:avLst/>
          </a:prstGeom>
          <a:noFill/>
        </p:spPr>
        <p:txBody>
          <a:bodyPr wrap="square" rtlCol="0">
            <a:spAutoFit/>
          </a:bodyPr>
          <a:lstStyle/>
          <a:p>
            <a:pPr algn="ctr"/>
            <a:r>
              <a:rPr lang="de-DE" sz="2400" dirty="0">
                <a:solidFill>
                  <a:schemeClr val="bg1"/>
                </a:solidFill>
              </a:rPr>
              <a:t>Wir verabschieden uns von </a:t>
            </a:r>
            <a:endParaRPr lang="de-DE" sz="6000" dirty="0">
              <a:solidFill>
                <a:schemeClr val="bg1"/>
              </a:solidFill>
            </a:endParaRPr>
          </a:p>
          <a:p>
            <a:pPr algn="ctr"/>
            <a:endParaRPr lang="de-DE" sz="3200" dirty="0">
              <a:solidFill>
                <a:schemeClr val="bg1"/>
              </a:solidFill>
            </a:endParaRPr>
          </a:p>
          <a:p>
            <a:pPr algn="ctr"/>
            <a:r>
              <a:rPr lang="de-DE" sz="4800" dirty="0">
                <a:solidFill>
                  <a:schemeClr val="bg1"/>
                </a:solidFill>
              </a:rPr>
              <a:t>Klaus Roßberger</a:t>
            </a:r>
          </a:p>
          <a:p>
            <a:endParaRPr lang="de-DE" dirty="0">
              <a:solidFill>
                <a:schemeClr val="bg1"/>
              </a:solidFill>
            </a:endParaRPr>
          </a:p>
        </p:txBody>
      </p:sp>
    </p:spTree>
    <p:extLst>
      <p:ext uri="{BB962C8B-B14F-4D97-AF65-F5344CB8AC3E}">
        <p14:creationId xmlns:p14="http://schemas.microsoft.com/office/powerpoint/2010/main" val="40498410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40</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08981"/>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75000"/>
                  </a:schemeClr>
                </a:solidFill>
              </a:rPr>
              <a:t>TOP  2 	Geschäftsbericht</a:t>
            </a:r>
          </a:p>
          <a:p>
            <a:r>
              <a:rPr lang="de-DE" dirty="0">
                <a:solidFill>
                  <a:schemeClr val="bg1">
                    <a:lumMod val="75000"/>
                  </a:schemeClr>
                </a:solidFill>
              </a:rPr>
              <a:t>TOP  3 	Kassenbericht</a:t>
            </a:r>
          </a:p>
          <a:p>
            <a:r>
              <a:rPr lang="de-DE" sz="2400" b="1" dirty="0"/>
              <a:t>TOP  4  Bericht der Kassenprüfer</a:t>
            </a:r>
          </a:p>
          <a:p>
            <a:r>
              <a:rPr lang="de-DE" dirty="0">
                <a:solidFill>
                  <a:schemeClr val="bg1">
                    <a:lumMod val="75000"/>
                  </a:schemeClr>
                </a:solidFill>
              </a:rPr>
              <a:t>TOP  5	Aussprachen zu Punkt 2-3-4</a:t>
            </a:r>
          </a:p>
          <a:p>
            <a:r>
              <a:rPr lang="de-DE" dirty="0">
                <a:solidFill>
                  <a:schemeClr val="bg1">
                    <a:lumMod val="75000"/>
                  </a:schemeClr>
                </a:solidFill>
              </a:rPr>
              <a:t>TOP  6	Entlastung des Vorstandes	</a:t>
            </a:r>
          </a:p>
          <a:p>
            <a:r>
              <a:rPr lang="de-DE" dirty="0">
                <a:solidFill>
                  <a:schemeClr val="bg1">
                    <a:lumMod val="75000"/>
                  </a:schemeClr>
                </a:solidFill>
              </a:rPr>
              <a:t>TOP  7	Ehrungen</a:t>
            </a:r>
          </a:p>
          <a:p>
            <a:r>
              <a:rPr lang="de-DE" dirty="0">
                <a:solidFill>
                  <a:schemeClr val="bg1">
                    <a:lumMod val="75000"/>
                  </a:schemeClr>
                </a:solidFill>
              </a:rPr>
              <a:t>TOP  8	Wahlen zum Vorstand – </a:t>
            </a:r>
          </a:p>
          <a:p>
            <a:r>
              <a:rPr lang="de-DE" dirty="0">
                <a:solidFill>
                  <a:schemeClr val="bg1">
                    <a:lumMod val="75000"/>
                  </a:schemeClr>
                </a:solidFill>
              </a:rPr>
              <a:t>	</a:t>
            </a:r>
            <a:r>
              <a:rPr lang="de-DE" sz="900" dirty="0">
                <a:solidFill>
                  <a:schemeClr val="bg1">
                    <a:lumMod val="75000"/>
                  </a:schemeClr>
                </a:solidFill>
              </a:rPr>
              <a:t>1. Vorsitzender, 2. Vorsitzender, 1. Kassierer, 2. Kassierer ,Schriftführer,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dirty="0">
                <a:solidFill>
                  <a:schemeClr val="bg1">
                    <a:lumMod val="75000"/>
                  </a:schemeClr>
                </a:solidFill>
              </a:rPr>
              <a:t>TOP 11	Behandlung eingegangener Anträge </a:t>
            </a:r>
          </a:p>
          <a:p>
            <a:r>
              <a:rPr lang="de-DE" dirty="0">
                <a:solidFill>
                  <a:schemeClr val="bg1">
                    <a:lumMod val="75000"/>
                  </a:schemeClr>
                </a:solidFill>
              </a:rPr>
              <a:t>TOP 12	Mitteilungen – Anregungen - Wünsche  </a:t>
            </a:r>
          </a:p>
        </p:txBody>
      </p:sp>
    </p:spTree>
    <p:extLst>
      <p:ext uri="{BB962C8B-B14F-4D97-AF65-F5344CB8AC3E}">
        <p14:creationId xmlns:p14="http://schemas.microsoft.com/office/powerpoint/2010/main" val="2847162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41</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1200329"/>
          </a:xfrm>
          <a:prstGeom prst="rect">
            <a:avLst/>
          </a:prstGeom>
        </p:spPr>
        <p:txBody>
          <a:bodyPr wrap="square">
            <a:spAutoFit/>
          </a:bodyPr>
          <a:lstStyle/>
          <a:p>
            <a:r>
              <a:rPr lang="de-DE" sz="2400" b="1" u="sng" dirty="0"/>
              <a:t>Tagesordnung</a:t>
            </a:r>
            <a:r>
              <a:rPr lang="de-DE" u="sng" dirty="0"/>
              <a:t>:</a:t>
            </a:r>
            <a:endParaRPr lang="de-DE" b="1" dirty="0"/>
          </a:p>
          <a:p>
            <a:r>
              <a:rPr lang="de-DE" dirty="0"/>
              <a:t> </a:t>
            </a:r>
            <a:r>
              <a:rPr lang="de-DE" sz="2400" b="1" dirty="0"/>
              <a:t>TOP  4  Bericht der Kassenprüfer </a:t>
            </a:r>
          </a:p>
          <a:p>
            <a:r>
              <a:rPr lang="de-DE" sz="2400" b="1" dirty="0"/>
              <a:t>Uwe Poppensieker und Peter </a:t>
            </a:r>
            <a:r>
              <a:rPr lang="de-DE" sz="2400" b="1" dirty="0" err="1"/>
              <a:t>Thuro</a:t>
            </a:r>
            <a:endParaRPr lang="de-DE" sz="2400" b="1" dirty="0"/>
          </a:p>
        </p:txBody>
      </p:sp>
      <p:sp>
        <p:nvSpPr>
          <p:cNvPr id="2" name="Textfeld 1">
            <a:extLst>
              <a:ext uri="{FF2B5EF4-FFF2-40B4-BE49-F238E27FC236}">
                <a16:creationId xmlns:a16="http://schemas.microsoft.com/office/drawing/2014/main" id="{7A83FCF7-C1FC-7FA6-F4D4-5A85A72EFCE9}"/>
              </a:ext>
            </a:extLst>
          </p:cNvPr>
          <p:cNvSpPr txBox="1"/>
          <p:nvPr/>
        </p:nvSpPr>
        <p:spPr>
          <a:xfrm>
            <a:off x="1043608" y="2348880"/>
            <a:ext cx="7272808" cy="646331"/>
          </a:xfrm>
          <a:prstGeom prst="rect">
            <a:avLst/>
          </a:prstGeom>
          <a:noFill/>
        </p:spPr>
        <p:txBody>
          <a:bodyPr wrap="square" rtlCol="0">
            <a:spAutoFit/>
          </a:bodyPr>
          <a:lstStyle/>
          <a:p>
            <a:r>
              <a:rPr lang="de-DE" dirty="0"/>
              <a:t>Bestätigung des kommissarischen Kassenprüfers Peter </a:t>
            </a:r>
            <a:r>
              <a:rPr lang="de-DE" dirty="0" err="1"/>
              <a:t>Thuro</a:t>
            </a:r>
            <a:r>
              <a:rPr lang="de-DE" dirty="0"/>
              <a:t> durch die Mitgliedersammlung.</a:t>
            </a:r>
          </a:p>
        </p:txBody>
      </p:sp>
      <p:graphicFrame>
        <p:nvGraphicFramePr>
          <p:cNvPr id="8" name="Tabelle 7">
            <a:extLst>
              <a:ext uri="{FF2B5EF4-FFF2-40B4-BE49-F238E27FC236}">
                <a16:creationId xmlns:a16="http://schemas.microsoft.com/office/drawing/2014/main" id="{AC8C120C-8467-3DCF-E262-4A1FDD84E43C}"/>
              </a:ext>
            </a:extLst>
          </p:cNvPr>
          <p:cNvGraphicFramePr>
            <a:graphicFrameLocks noGrp="1"/>
          </p:cNvGraphicFramePr>
          <p:nvPr>
            <p:extLst>
              <p:ext uri="{D42A27DB-BD31-4B8C-83A1-F6EECF244321}">
                <p14:modId xmlns:p14="http://schemas.microsoft.com/office/powerpoint/2010/main" val="1899940200"/>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0897054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42</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1200329"/>
          </a:xfrm>
          <a:prstGeom prst="rect">
            <a:avLst/>
          </a:prstGeom>
        </p:spPr>
        <p:txBody>
          <a:bodyPr wrap="square">
            <a:spAutoFit/>
          </a:bodyPr>
          <a:lstStyle/>
          <a:p>
            <a:r>
              <a:rPr lang="de-DE" sz="2400" b="1" u="sng" dirty="0"/>
              <a:t>Tagesordnung</a:t>
            </a:r>
            <a:r>
              <a:rPr lang="de-DE" u="sng" dirty="0"/>
              <a:t>:</a:t>
            </a:r>
            <a:endParaRPr lang="de-DE" b="1" dirty="0"/>
          </a:p>
          <a:p>
            <a:r>
              <a:rPr lang="de-DE" dirty="0"/>
              <a:t> </a:t>
            </a:r>
            <a:r>
              <a:rPr lang="de-DE" sz="2400" b="1" dirty="0"/>
              <a:t>TOP  4  Bericht der Kassenprüfer </a:t>
            </a:r>
          </a:p>
          <a:p>
            <a:r>
              <a:rPr lang="de-DE" sz="2400" b="1" dirty="0"/>
              <a:t>Uwe Poppensieker und Peter </a:t>
            </a:r>
            <a:r>
              <a:rPr lang="de-DE" sz="2400" b="1" dirty="0" err="1"/>
              <a:t>Thuro</a:t>
            </a:r>
            <a:endParaRPr lang="de-DE" sz="2400" b="1" dirty="0"/>
          </a:p>
        </p:txBody>
      </p:sp>
      <p:pic>
        <p:nvPicPr>
          <p:cNvPr id="7" name="Grafik 6"/>
          <p:cNvPicPr>
            <a:picLocks noChangeAspect="1"/>
          </p:cNvPicPr>
          <p:nvPr/>
        </p:nvPicPr>
        <p:blipFill>
          <a:blip r:embed="rId3" cstate="print"/>
          <a:stretch>
            <a:fillRect/>
          </a:stretch>
        </p:blipFill>
        <p:spPr>
          <a:xfrm>
            <a:off x="1513167" y="2276872"/>
            <a:ext cx="6121619" cy="2980762"/>
          </a:xfrm>
          <a:prstGeom prst="rect">
            <a:avLst/>
          </a:prstGeom>
          <a:solidFill>
            <a:schemeClr val="bg1">
              <a:lumMod val="95000"/>
            </a:schemeClr>
          </a:solidFill>
        </p:spPr>
      </p:pic>
    </p:spTree>
    <p:extLst>
      <p:ext uri="{BB962C8B-B14F-4D97-AF65-F5344CB8AC3E}">
        <p14:creationId xmlns:p14="http://schemas.microsoft.com/office/powerpoint/2010/main" val="3389678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43</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08981"/>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50000"/>
                  </a:schemeClr>
                </a:solidFill>
              </a:rPr>
              <a:t>TOP  2 	Geschäftsbericht</a:t>
            </a:r>
          </a:p>
          <a:p>
            <a:r>
              <a:rPr lang="de-DE" dirty="0">
                <a:solidFill>
                  <a:schemeClr val="bg1">
                    <a:lumMod val="50000"/>
                  </a:schemeClr>
                </a:solidFill>
              </a:rPr>
              <a:t>TOP  3 	Kassenbericht</a:t>
            </a:r>
          </a:p>
          <a:p>
            <a:r>
              <a:rPr lang="de-DE" dirty="0">
                <a:solidFill>
                  <a:schemeClr val="bg1">
                    <a:lumMod val="50000"/>
                  </a:schemeClr>
                </a:solidFill>
              </a:rPr>
              <a:t>TOP  4  	Bericht der Kassenprüfer</a:t>
            </a:r>
          </a:p>
          <a:p>
            <a:r>
              <a:rPr lang="de-DE" sz="2400" b="1" dirty="0"/>
              <a:t>TOP  5	Aussprachen zu Punkt 2-3-4</a:t>
            </a:r>
          </a:p>
          <a:p>
            <a:r>
              <a:rPr lang="de-DE" dirty="0">
                <a:solidFill>
                  <a:schemeClr val="bg1">
                    <a:lumMod val="75000"/>
                  </a:schemeClr>
                </a:solidFill>
              </a:rPr>
              <a:t>TOP  6	Entlastung des Vorstandes	</a:t>
            </a:r>
          </a:p>
          <a:p>
            <a:r>
              <a:rPr lang="de-DE" dirty="0">
                <a:solidFill>
                  <a:schemeClr val="bg1">
                    <a:lumMod val="75000"/>
                  </a:schemeClr>
                </a:solidFill>
              </a:rPr>
              <a:t>TOP  7	Ehrungen</a:t>
            </a:r>
          </a:p>
          <a:p>
            <a:r>
              <a:rPr lang="de-DE" dirty="0">
                <a:solidFill>
                  <a:schemeClr val="bg1">
                    <a:lumMod val="75000"/>
                  </a:schemeClr>
                </a:solidFill>
              </a:rPr>
              <a:t>TOP  8	Wahlen zum Vorstand – </a:t>
            </a:r>
          </a:p>
          <a:p>
            <a:r>
              <a:rPr lang="de-DE" dirty="0">
                <a:solidFill>
                  <a:schemeClr val="bg1">
                    <a:lumMod val="75000"/>
                  </a:schemeClr>
                </a:solidFill>
              </a:rPr>
              <a:t>	</a:t>
            </a:r>
            <a:r>
              <a:rPr lang="de-DE" sz="900" dirty="0">
                <a:solidFill>
                  <a:schemeClr val="bg1">
                    <a:lumMod val="75000"/>
                  </a:schemeClr>
                </a:solidFill>
              </a:rPr>
              <a:t>1. Vorsitzender, 2. Vorsitzender, 1. Kassierer, 2. Kassierer ,Schriftführer,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dirty="0">
                <a:solidFill>
                  <a:schemeClr val="bg1">
                    <a:lumMod val="75000"/>
                  </a:schemeClr>
                </a:solidFill>
              </a:rPr>
              <a:t>TOP 11	Behandlung eingegangener Anträge </a:t>
            </a:r>
          </a:p>
          <a:p>
            <a:r>
              <a:rPr lang="de-DE" dirty="0">
                <a:solidFill>
                  <a:schemeClr val="bg1">
                    <a:lumMod val="75000"/>
                  </a:schemeClr>
                </a:solidFill>
              </a:rPr>
              <a:t>TOP 12	Mitteilungen – Anregungen - Wünsche </a:t>
            </a:r>
            <a:r>
              <a:rPr lang="de-DE" dirty="0"/>
              <a:t> </a:t>
            </a:r>
          </a:p>
        </p:txBody>
      </p:sp>
    </p:spTree>
    <p:extLst>
      <p:ext uri="{BB962C8B-B14F-4D97-AF65-F5344CB8AC3E}">
        <p14:creationId xmlns:p14="http://schemas.microsoft.com/office/powerpoint/2010/main" val="415403858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44</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2769989"/>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75000"/>
                  </a:schemeClr>
                </a:solidFill>
              </a:rPr>
              <a:t>TOP  2 	Geschäftsbericht</a:t>
            </a:r>
          </a:p>
          <a:p>
            <a:r>
              <a:rPr lang="de-DE" dirty="0">
                <a:solidFill>
                  <a:schemeClr val="bg1">
                    <a:lumMod val="75000"/>
                  </a:schemeClr>
                </a:solidFill>
              </a:rPr>
              <a:t>TOP  3 	Kassenbericht</a:t>
            </a:r>
          </a:p>
          <a:p>
            <a:r>
              <a:rPr lang="de-DE" dirty="0">
                <a:solidFill>
                  <a:schemeClr val="bg1">
                    <a:lumMod val="75000"/>
                  </a:schemeClr>
                </a:solidFill>
              </a:rPr>
              <a:t>TOP  4  	Bericht der Kassenprüfer</a:t>
            </a:r>
          </a:p>
          <a:p>
            <a:r>
              <a:rPr lang="de-DE" dirty="0">
                <a:solidFill>
                  <a:schemeClr val="bg1">
                    <a:lumMod val="75000"/>
                  </a:schemeClr>
                </a:solidFill>
              </a:rPr>
              <a:t>TOP  5	Aussprachen zu Punkt 2-3-4</a:t>
            </a:r>
          </a:p>
          <a:p>
            <a:r>
              <a:rPr lang="de-DE" sz="2400" b="1" dirty="0"/>
              <a:t>TOP  6	Entlastung des Gesamtvorstandes	</a:t>
            </a:r>
          </a:p>
        </p:txBody>
      </p:sp>
      <p:graphicFrame>
        <p:nvGraphicFramePr>
          <p:cNvPr id="2" name="Tabelle 1">
            <a:extLst>
              <a:ext uri="{FF2B5EF4-FFF2-40B4-BE49-F238E27FC236}">
                <a16:creationId xmlns:a16="http://schemas.microsoft.com/office/drawing/2014/main" id="{43983016-FA54-1385-C8EC-47CA6CD24EB7}"/>
              </a:ext>
            </a:extLst>
          </p:cNvPr>
          <p:cNvGraphicFramePr>
            <a:graphicFrameLocks noGrp="1"/>
          </p:cNvGraphicFramePr>
          <p:nvPr>
            <p:extLst>
              <p:ext uri="{D42A27DB-BD31-4B8C-83A1-F6EECF244321}">
                <p14:modId xmlns:p14="http://schemas.microsoft.com/office/powerpoint/2010/main" val="3059409281"/>
              </p:ext>
            </p:extLst>
          </p:nvPr>
        </p:nvGraphicFramePr>
        <p:xfrm>
          <a:off x="1025351" y="3933056"/>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1540385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45</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08981"/>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75000"/>
                  </a:schemeClr>
                </a:solidFill>
              </a:rPr>
              <a:t>TOP  2 	Geschäftsbericht</a:t>
            </a:r>
          </a:p>
          <a:p>
            <a:r>
              <a:rPr lang="de-DE" dirty="0">
                <a:solidFill>
                  <a:schemeClr val="bg1">
                    <a:lumMod val="75000"/>
                  </a:schemeClr>
                </a:solidFill>
              </a:rPr>
              <a:t>TOP  3 	Kassenbericht</a:t>
            </a:r>
          </a:p>
          <a:p>
            <a:r>
              <a:rPr lang="de-DE" dirty="0">
                <a:solidFill>
                  <a:schemeClr val="bg1">
                    <a:lumMod val="75000"/>
                  </a:schemeClr>
                </a:solidFill>
              </a:rPr>
              <a:t>TOP  4  	Bericht der Kassenprüfer</a:t>
            </a:r>
          </a:p>
          <a:p>
            <a:r>
              <a:rPr lang="de-DE" dirty="0">
                <a:solidFill>
                  <a:schemeClr val="bg1">
                    <a:lumMod val="75000"/>
                  </a:schemeClr>
                </a:solidFill>
              </a:rPr>
              <a:t>TOP  5	Aussprachen zu Punkt 2-3-4</a:t>
            </a:r>
          </a:p>
          <a:p>
            <a:r>
              <a:rPr lang="de-DE" dirty="0">
                <a:solidFill>
                  <a:schemeClr val="bg1">
                    <a:lumMod val="75000"/>
                  </a:schemeClr>
                </a:solidFill>
              </a:rPr>
              <a:t>TOP  6	Entlastung des Vorstandes</a:t>
            </a:r>
            <a:r>
              <a:rPr lang="de-DE" dirty="0"/>
              <a:t>	</a:t>
            </a:r>
          </a:p>
          <a:p>
            <a:r>
              <a:rPr lang="de-DE" sz="2400" b="1" dirty="0"/>
              <a:t>TOP  7	Ehrungen</a:t>
            </a:r>
          </a:p>
          <a:p>
            <a:r>
              <a:rPr lang="de-DE" dirty="0">
                <a:solidFill>
                  <a:schemeClr val="bg1">
                    <a:lumMod val="75000"/>
                  </a:schemeClr>
                </a:solidFill>
              </a:rPr>
              <a:t>TOP  8	Wahlen zum Vorstand – </a:t>
            </a:r>
          </a:p>
          <a:p>
            <a:r>
              <a:rPr lang="de-DE" dirty="0">
                <a:solidFill>
                  <a:schemeClr val="bg1">
                    <a:lumMod val="75000"/>
                  </a:schemeClr>
                </a:solidFill>
              </a:rPr>
              <a:t>	</a:t>
            </a:r>
            <a:r>
              <a:rPr lang="de-DE" sz="900" dirty="0">
                <a:solidFill>
                  <a:schemeClr val="bg1">
                    <a:lumMod val="75000"/>
                  </a:schemeClr>
                </a:solidFill>
              </a:rPr>
              <a:t>1. Vorsitzender, 2. Vorsitzender, 1. Kassierer, 2. Kassierer ,Schriftführer,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dirty="0">
                <a:solidFill>
                  <a:schemeClr val="bg1">
                    <a:lumMod val="75000"/>
                  </a:schemeClr>
                </a:solidFill>
              </a:rPr>
              <a:t>TOP 11	Behandlung eingegangener Anträge </a:t>
            </a:r>
          </a:p>
          <a:p>
            <a:r>
              <a:rPr lang="de-DE" dirty="0">
                <a:solidFill>
                  <a:schemeClr val="bg1">
                    <a:lumMod val="75000"/>
                  </a:schemeClr>
                </a:solidFill>
              </a:rPr>
              <a:t>TOP 12	Mitteilungen – Anregungen - Wünsche  </a:t>
            </a:r>
          </a:p>
        </p:txBody>
      </p:sp>
    </p:spTree>
    <p:extLst>
      <p:ext uri="{BB962C8B-B14F-4D97-AF65-F5344CB8AC3E}">
        <p14:creationId xmlns:p14="http://schemas.microsoft.com/office/powerpoint/2010/main" val="415403858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46</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294108" y="764704"/>
            <a:ext cx="8343975" cy="584775"/>
          </a:xfrm>
          <a:prstGeom prst="rect">
            <a:avLst/>
          </a:prstGeom>
          <a:solidFill>
            <a:schemeClr val="bg1">
              <a:lumMod val="85000"/>
            </a:schemeClr>
          </a:solidFill>
        </p:spPr>
        <p:txBody>
          <a:bodyPr wrap="square" rtlCol="0">
            <a:spAutoFit/>
          </a:bodyPr>
          <a:lstStyle/>
          <a:p>
            <a:pPr algn="ctr"/>
            <a:r>
              <a:rPr lang="de-DE" sz="3200" dirty="0"/>
              <a:t>Runde Geburtstage 2022</a:t>
            </a:r>
          </a:p>
        </p:txBody>
      </p:sp>
      <p:pic>
        <p:nvPicPr>
          <p:cNvPr id="3076" name="Picture 4" descr="http://www.geburtstagswuensche.today/images/bild-geburtstagswuensch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75125" y="2593696"/>
            <a:ext cx="1969771" cy="1477328"/>
          </a:xfrm>
          <a:prstGeom prst="rect">
            <a:avLst/>
          </a:prstGeom>
          <a:noFill/>
          <a:extLst>
            <a:ext uri="{909E8E84-426E-40DD-AFC4-6F175D3DCCD1}">
              <a14:hiddenFill xmlns:a14="http://schemas.microsoft.com/office/drawing/2010/main">
                <a:solidFill>
                  <a:srgbClr val="FFFFFF"/>
                </a:solidFill>
              </a14:hiddenFill>
            </a:ext>
          </a:extLst>
        </p:spPr>
      </p:pic>
      <p:sp>
        <p:nvSpPr>
          <p:cNvPr id="8" name="Textfeld 7"/>
          <p:cNvSpPr txBox="1"/>
          <p:nvPr/>
        </p:nvSpPr>
        <p:spPr>
          <a:xfrm>
            <a:off x="2708227" y="2593696"/>
            <a:ext cx="5976663" cy="646331"/>
          </a:xfrm>
          <a:prstGeom prst="rect">
            <a:avLst/>
          </a:prstGeom>
          <a:solidFill>
            <a:schemeClr val="accent3">
              <a:lumMod val="20000"/>
              <a:lumOff val="80000"/>
            </a:schemeClr>
          </a:solidFill>
        </p:spPr>
        <p:txBody>
          <a:bodyPr wrap="square" rtlCol="0">
            <a:spAutoFit/>
          </a:bodyPr>
          <a:lstStyle/>
          <a:p>
            <a:pPr marL="285750" indent="-285750">
              <a:buFont typeface="Wingdings" panose="05000000000000000000" pitchFamily="2" charset="2"/>
              <a:buChar char="v"/>
            </a:pPr>
            <a:r>
              <a:rPr lang="de-DE" dirty="0"/>
              <a:t>Uwe </a:t>
            </a:r>
            <a:r>
              <a:rPr lang="de-DE" dirty="0" err="1"/>
              <a:t>Poppensieker</a:t>
            </a:r>
            <a:r>
              <a:rPr lang="de-DE" dirty="0"/>
              <a:t>		zum 60. Geburtstag</a:t>
            </a:r>
          </a:p>
          <a:p>
            <a:pPr marL="285750" indent="-285750">
              <a:buFont typeface="Wingdings" panose="05000000000000000000" pitchFamily="2" charset="2"/>
              <a:buChar char="v"/>
            </a:pPr>
            <a:r>
              <a:rPr lang="de-DE" dirty="0"/>
              <a:t>Uwe Schulz			zum 60. Geburtstag</a:t>
            </a:r>
          </a:p>
        </p:txBody>
      </p:sp>
      <p:sp>
        <p:nvSpPr>
          <p:cNvPr id="15" name="Textfeld 14"/>
          <p:cNvSpPr txBox="1"/>
          <p:nvPr/>
        </p:nvSpPr>
        <p:spPr>
          <a:xfrm>
            <a:off x="2701505" y="3416906"/>
            <a:ext cx="5976663" cy="646331"/>
          </a:xfrm>
          <a:prstGeom prst="rect">
            <a:avLst/>
          </a:prstGeom>
          <a:solidFill>
            <a:schemeClr val="accent4">
              <a:lumMod val="20000"/>
              <a:lumOff val="80000"/>
            </a:schemeClr>
          </a:solidFill>
        </p:spPr>
        <p:txBody>
          <a:bodyPr wrap="square" rtlCol="0">
            <a:spAutoFit/>
          </a:bodyPr>
          <a:lstStyle/>
          <a:p>
            <a:pPr marL="285750" indent="-285750">
              <a:buFont typeface="Wingdings" panose="05000000000000000000" pitchFamily="2" charset="2"/>
              <a:buChar char="v"/>
            </a:pPr>
            <a:r>
              <a:rPr lang="de-DE" dirty="0"/>
              <a:t>Wieslaw </a:t>
            </a:r>
            <a:r>
              <a:rPr lang="de-DE" dirty="0" err="1"/>
              <a:t>Zalozynski</a:t>
            </a:r>
            <a:r>
              <a:rPr lang="de-DE" dirty="0"/>
              <a:t>		zum 70. Geburtstag</a:t>
            </a:r>
          </a:p>
          <a:p>
            <a:endParaRPr lang="de-DE" dirty="0"/>
          </a:p>
        </p:txBody>
      </p:sp>
    </p:spTree>
    <p:extLst>
      <p:ext uri="{BB962C8B-B14F-4D97-AF65-F5344CB8AC3E}">
        <p14:creationId xmlns:p14="http://schemas.microsoft.com/office/powerpoint/2010/main" val="1900953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additive="base">
                                        <p:cTn id="7" dur="500" fill="hold"/>
                                        <p:tgtEl>
                                          <p:spTgt spid="3076"/>
                                        </p:tgtEl>
                                        <p:attrNameLst>
                                          <p:attrName>ppt_x</p:attrName>
                                        </p:attrNameLst>
                                      </p:cBhvr>
                                      <p:tavLst>
                                        <p:tav tm="0">
                                          <p:val>
                                            <p:strVal val="#ppt_x"/>
                                          </p:val>
                                        </p:tav>
                                        <p:tav tm="100000">
                                          <p:val>
                                            <p:strVal val="#ppt_x"/>
                                          </p:val>
                                        </p:tav>
                                      </p:tavLst>
                                    </p:anim>
                                    <p:anim calcmode="lin" valueType="num">
                                      <p:cBhvr additive="base">
                                        <p:cTn id="8" dur="500" fill="hold"/>
                                        <p:tgtEl>
                                          <p:spTgt spid="3076"/>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par>
                          <p:cTn id="13" fill="hold">
                            <p:stCondLst>
                              <p:cond delay="1000"/>
                            </p:stCondLst>
                            <p:childTnLst>
                              <p:par>
                                <p:cTn id="14" presetID="16" presetClass="entr" presetSubtype="21"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barn(inVertical)">
                                      <p:cBhvr>
                                        <p:cTn id="16"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47</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332480" y="764704"/>
            <a:ext cx="8343975" cy="584775"/>
          </a:xfrm>
          <a:prstGeom prst="rect">
            <a:avLst/>
          </a:prstGeom>
          <a:solidFill>
            <a:schemeClr val="bg1">
              <a:lumMod val="85000"/>
            </a:schemeClr>
          </a:solidFill>
        </p:spPr>
        <p:txBody>
          <a:bodyPr wrap="square" rtlCol="0">
            <a:spAutoFit/>
          </a:bodyPr>
          <a:lstStyle/>
          <a:p>
            <a:pPr algn="ctr"/>
            <a:r>
              <a:rPr lang="de-DE" sz="3200" dirty="0"/>
              <a:t>Ehrungen zum Pachtjubiläum 2022</a:t>
            </a:r>
          </a:p>
        </p:txBody>
      </p:sp>
      <p:sp>
        <p:nvSpPr>
          <p:cNvPr id="15" name="Textfeld 14"/>
          <p:cNvSpPr txBox="1"/>
          <p:nvPr/>
        </p:nvSpPr>
        <p:spPr>
          <a:xfrm>
            <a:off x="2692025" y="4523955"/>
            <a:ext cx="5976663" cy="646331"/>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v"/>
            </a:pPr>
            <a:r>
              <a:rPr lang="de-DE" dirty="0"/>
              <a:t>Karl-Heinz Kuhn			zum 30. Pachtjubiläum</a:t>
            </a:r>
          </a:p>
          <a:p>
            <a:pPr marL="285750" indent="-285750">
              <a:buFont typeface="Wingdings" panose="05000000000000000000" pitchFamily="2" charset="2"/>
              <a:buChar char="v"/>
            </a:pPr>
            <a:r>
              <a:rPr lang="de-DE" dirty="0"/>
              <a:t>Josef </a:t>
            </a:r>
            <a:r>
              <a:rPr lang="de-DE" dirty="0" err="1"/>
              <a:t>Gopon</a:t>
            </a:r>
            <a:r>
              <a:rPr lang="de-DE" dirty="0"/>
              <a:t>		 	zum 30. Pachtjubiläum</a:t>
            </a:r>
          </a:p>
        </p:txBody>
      </p:sp>
      <p:sp>
        <p:nvSpPr>
          <p:cNvPr id="17" name="Textfeld 16"/>
          <p:cNvSpPr txBox="1"/>
          <p:nvPr/>
        </p:nvSpPr>
        <p:spPr>
          <a:xfrm>
            <a:off x="2687267" y="1612213"/>
            <a:ext cx="5976663" cy="923330"/>
          </a:xfrm>
          <a:prstGeom prst="rect">
            <a:avLst/>
          </a:prstGeom>
          <a:solidFill>
            <a:schemeClr val="tx2">
              <a:lumMod val="20000"/>
              <a:lumOff val="80000"/>
            </a:schemeClr>
          </a:solidFill>
        </p:spPr>
        <p:txBody>
          <a:bodyPr wrap="square" rtlCol="0">
            <a:spAutoFit/>
          </a:bodyPr>
          <a:lstStyle/>
          <a:p>
            <a:pPr marL="285750" indent="-285750">
              <a:buFont typeface="Wingdings" panose="05000000000000000000" pitchFamily="2" charset="2"/>
              <a:buChar char="v"/>
            </a:pPr>
            <a:r>
              <a:rPr lang="de-DE" dirty="0"/>
              <a:t>Carmelo </a:t>
            </a:r>
            <a:r>
              <a:rPr lang="de-DE" dirty="0" err="1"/>
              <a:t>Campanella</a:t>
            </a:r>
            <a:r>
              <a:rPr lang="de-DE" dirty="0"/>
              <a:t>		zum 15. Pachtjubiläum</a:t>
            </a:r>
          </a:p>
          <a:p>
            <a:pPr marL="285750" indent="-285750">
              <a:buFont typeface="Wingdings" panose="05000000000000000000" pitchFamily="2" charset="2"/>
              <a:buChar char="v"/>
            </a:pPr>
            <a:r>
              <a:rPr lang="de-DE" dirty="0"/>
              <a:t>Herbert Hübscher		zum 15. Pachtjubiläum</a:t>
            </a:r>
          </a:p>
          <a:p>
            <a:pPr marL="285750" indent="-285750">
              <a:buFont typeface="Wingdings" panose="05000000000000000000" pitchFamily="2" charset="2"/>
              <a:buChar char="v"/>
            </a:pPr>
            <a:r>
              <a:rPr lang="de-DE" dirty="0"/>
              <a:t>Alexander Schwarz		zum 15. Pachtjubiläum </a:t>
            </a:r>
          </a:p>
        </p:txBody>
      </p:sp>
      <p:pic>
        <p:nvPicPr>
          <p:cNvPr id="2050" name="Picture 2" descr="https://www.bing.com/cr?IG=9D1CEA48B1264125B2C205A7589EDC47&amp;CID=202E3FE5120D64CC20B3349A13A26555&amp;rd=1&amp;h=Hrb5ygtElAOb73nVw0CCv7aIm-yagGl8GMib7JtfjSI&amp;v=1&amp;r=https%3a%2f%2fmh-1-bildagentur.panthermedia.net%2fmedia%2fpreviews%2f0005000000%2f05359000%2f%7egoldener-lorbeerkranz-15-jahre_05359613_high.jpg&amp;p=DevEx,5045.1"/>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 r="362" b="6384"/>
          <a:stretch/>
        </p:blipFill>
        <p:spPr bwMode="auto">
          <a:xfrm>
            <a:off x="1549428" y="1725807"/>
            <a:ext cx="775249" cy="69614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4" descr="https://t2.ftcdn.net/jpg/00/18/78/53/500_F_18785327_f5tB5VKCGpJhRbPzymHatgbBNO2nHhu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4319" y="3135821"/>
            <a:ext cx="1025465" cy="789608"/>
          </a:xfrm>
          <a:prstGeom prst="rect">
            <a:avLst/>
          </a:prstGeom>
          <a:noFill/>
          <a:extLst>
            <a:ext uri="{909E8E84-426E-40DD-AFC4-6F175D3DCCD1}">
              <a14:hiddenFill xmlns:a14="http://schemas.microsoft.com/office/drawing/2010/main">
                <a:solidFill>
                  <a:srgbClr val="FFFFFF"/>
                </a:solidFill>
              </a14:hiddenFill>
            </a:ext>
          </a:extLst>
        </p:spPr>
      </p:pic>
      <p:sp>
        <p:nvSpPr>
          <p:cNvPr id="16" name="Textfeld 15"/>
          <p:cNvSpPr txBox="1"/>
          <p:nvPr/>
        </p:nvSpPr>
        <p:spPr>
          <a:xfrm>
            <a:off x="2714701" y="3068960"/>
            <a:ext cx="5976663" cy="923330"/>
          </a:xfrm>
          <a:prstGeom prst="rect">
            <a:avLst/>
          </a:prstGeom>
          <a:solidFill>
            <a:schemeClr val="bg1">
              <a:lumMod val="85000"/>
            </a:schemeClr>
          </a:solidFill>
        </p:spPr>
        <p:txBody>
          <a:bodyPr wrap="square" rtlCol="0">
            <a:spAutoFit/>
          </a:bodyPr>
          <a:lstStyle/>
          <a:p>
            <a:pPr marL="285750" indent="-285750">
              <a:buFont typeface="Wingdings" panose="05000000000000000000" pitchFamily="2" charset="2"/>
              <a:buChar char="v"/>
            </a:pPr>
            <a:r>
              <a:rPr lang="de-DE" dirty="0"/>
              <a:t>Otto Feist			10 Jahre Mitglied</a:t>
            </a:r>
          </a:p>
          <a:p>
            <a:pPr marL="285750" indent="-285750">
              <a:buFont typeface="Wingdings" panose="05000000000000000000" pitchFamily="2" charset="2"/>
              <a:buChar char="v"/>
            </a:pPr>
            <a:r>
              <a:rPr lang="de-DE" dirty="0"/>
              <a:t>Ewa Stefanska			20 Jahre Mitglied</a:t>
            </a:r>
          </a:p>
          <a:p>
            <a:pPr marL="285750" indent="-285750">
              <a:buFont typeface="Wingdings" panose="05000000000000000000" pitchFamily="2" charset="2"/>
              <a:buChar char="v"/>
            </a:pPr>
            <a:r>
              <a:rPr lang="de-DE" dirty="0"/>
              <a:t>Wolfgang Hipp			20 Jahre Mitglied</a:t>
            </a:r>
          </a:p>
        </p:txBody>
      </p:sp>
      <p:pic>
        <p:nvPicPr>
          <p:cNvPr id="8" name="Grafik 7">
            <a:extLst>
              <a:ext uri="{FF2B5EF4-FFF2-40B4-BE49-F238E27FC236}">
                <a16:creationId xmlns:a16="http://schemas.microsoft.com/office/drawing/2014/main" id="{3787E4B4-6277-47B5-9AA8-FBE88878491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424321" y="4343343"/>
            <a:ext cx="1025465" cy="1007553"/>
          </a:xfrm>
          <a:prstGeom prst="rect">
            <a:avLst/>
          </a:prstGeom>
        </p:spPr>
      </p:pic>
    </p:spTree>
    <p:extLst>
      <p:ext uri="{BB962C8B-B14F-4D97-AF65-F5344CB8AC3E}">
        <p14:creationId xmlns:p14="http://schemas.microsoft.com/office/powerpoint/2010/main" val="93654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6" presetClass="entr" presetSubtype="2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barn(inVertical)">
                                      <p:cBhvr>
                                        <p:cTn id="15"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48</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9" name="Textfeld 8"/>
          <p:cNvSpPr txBox="1"/>
          <p:nvPr/>
        </p:nvSpPr>
        <p:spPr>
          <a:xfrm>
            <a:off x="467544" y="908720"/>
            <a:ext cx="8208912" cy="584775"/>
          </a:xfrm>
          <a:prstGeom prst="rect">
            <a:avLst/>
          </a:prstGeom>
          <a:solidFill>
            <a:schemeClr val="bg1">
              <a:lumMod val="85000"/>
            </a:schemeClr>
          </a:solidFill>
        </p:spPr>
        <p:txBody>
          <a:bodyPr wrap="square" rtlCol="0">
            <a:spAutoFit/>
          </a:bodyPr>
          <a:lstStyle/>
          <a:p>
            <a:pPr algn="ctr"/>
            <a:r>
              <a:rPr lang="de-DE" sz="3200" dirty="0"/>
              <a:t>Vorstand 2022 – 2023 </a:t>
            </a:r>
            <a:r>
              <a:rPr lang="de-DE" sz="900" dirty="0"/>
              <a:t>(mögliche Konstellation)</a:t>
            </a:r>
            <a:endParaRPr lang="de-DE" sz="3200" dirty="0"/>
          </a:p>
        </p:txBody>
      </p:sp>
      <p:graphicFrame>
        <p:nvGraphicFramePr>
          <p:cNvPr id="7" name="Tabelle 6"/>
          <p:cNvGraphicFramePr>
            <a:graphicFrameLocks noGrp="1"/>
          </p:cNvGraphicFramePr>
          <p:nvPr>
            <p:extLst>
              <p:ext uri="{D42A27DB-BD31-4B8C-83A1-F6EECF244321}">
                <p14:modId xmlns:p14="http://schemas.microsoft.com/office/powerpoint/2010/main" val="2050700698"/>
              </p:ext>
            </p:extLst>
          </p:nvPr>
        </p:nvGraphicFramePr>
        <p:xfrm>
          <a:off x="971601" y="1556795"/>
          <a:ext cx="7056783" cy="4392481"/>
        </p:xfrm>
        <a:graphic>
          <a:graphicData uri="http://schemas.openxmlformats.org/drawingml/2006/table">
            <a:tbl>
              <a:tblPr/>
              <a:tblGrid>
                <a:gridCol w="2352261">
                  <a:extLst>
                    <a:ext uri="{9D8B030D-6E8A-4147-A177-3AD203B41FA5}">
                      <a16:colId xmlns:a16="http://schemas.microsoft.com/office/drawing/2014/main" val="615738165"/>
                    </a:ext>
                  </a:extLst>
                </a:gridCol>
                <a:gridCol w="2352261">
                  <a:extLst>
                    <a:ext uri="{9D8B030D-6E8A-4147-A177-3AD203B41FA5}">
                      <a16:colId xmlns:a16="http://schemas.microsoft.com/office/drawing/2014/main" val="3924886022"/>
                    </a:ext>
                  </a:extLst>
                </a:gridCol>
                <a:gridCol w="2352261">
                  <a:extLst>
                    <a:ext uri="{9D8B030D-6E8A-4147-A177-3AD203B41FA5}">
                      <a16:colId xmlns:a16="http://schemas.microsoft.com/office/drawing/2014/main" val="3858578838"/>
                    </a:ext>
                  </a:extLst>
                </a:gridCol>
              </a:tblGrid>
              <a:tr h="624820">
                <a:tc>
                  <a:txBody>
                    <a:bodyPr/>
                    <a:lstStyle/>
                    <a:p>
                      <a:pPr algn="ctr" rtl="0" fontAlgn="b"/>
                      <a:r>
                        <a:rPr lang="de-DE" sz="2400" b="0" i="0" u="none" strike="noStrike">
                          <a:solidFill>
                            <a:srgbClr val="000000"/>
                          </a:solidFill>
                          <a:effectLst/>
                          <a:latin typeface="Arial" panose="020B0604020202020204" pitchFamily="34" charset="0"/>
                        </a:rPr>
                        <a:t>Funktion</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de-DE" sz="2400" b="0" i="0" u="none" strike="noStrike" dirty="0">
                          <a:solidFill>
                            <a:srgbClr val="000000"/>
                          </a:solidFill>
                          <a:effectLst/>
                          <a:latin typeface="Arial" panose="020B0604020202020204" pitchFamily="34" charset="0"/>
                        </a:rPr>
                        <a:t>2022</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ctr" rtl="0" fontAlgn="b"/>
                      <a:r>
                        <a:rPr lang="de-DE" sz="2400" b="0" i="0" u="none" strike="noStrike" dirty="0">
                          <a:solidFill>
                            <a:srgbClr val="000000"/>
                          </a:solidFill>
                          <a:effectLst/>
                          <a:latin typeface="Arial" panose="020B0604020202020204" pitchFamily="34" charset="0"/>
                        </a:rPr>
                        <a:t>2023</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813844862"/>
                  </a:ext>
                </a:extLst>
              </a:tr>
              <a:tr h="418629">
                <a:tc>
                  <a:txBody>
                    <a:bodyPr/>
                    <a:lstStyle/>
                    <a:p>
                      <a:pPr algn="ctr" rtl="0" fontAlgn="ctr"/>
                      <a:r>
                        <a:rPr lang="de-DE" sz="1400" b="1" i="0" u="none" strike="noStrike">
                          <a:solidFill>
                            <a:srgbClr val="000000"/>
                          </a:solidFill>
                          <a:effectLst/>
                          <a:latin typeface="Arial" panose="020B0604020202020204" pitchFamily="34" charset="0"/>
                        </a:rPr>
                        <a:t>Vorsitzender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Arial" panose="020B0604020202020204" pitchFamily="34" charset="0"/>
                        </a:rPr>
                        <a:t>Fred Dahlbüdding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Arial" panose="020B0604020202020204" pitchFamily="34" charset="0"/>
                        </a:rPr>
                        <a:t>Fred Dahlbüdding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2659177"/>
                  </a:ext>
                </a:extLst>
              </a:tr>
              <a:tr h="418629">
                <a:tc>
                  <a:txBody>
                    <a:bodyPr/>
                    <a:lstStyle/>
                    <a:p>
                      <a:pPr algn="ctr" rtl="0" fontAlgn="ctr"/>
                      <a:r>
                        <a:rPr lang="de-DE" sz="1400" b="1" i="0" u="none" strike="noStrike" dirty="0">
                          <a:solidFill>
                            <a:srgbClr val="000000"/>
                          </a:solidFill>
                          <a:effectLst/>
                          <a:latin typeface="Arial" panose="020B0604020202020204" pitchFamily="34" charset="0"/>
                        </a:rPr>
                        <a:t>Stellv. Vorsitzende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Wolfgang Bläsing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Wolfgang Bläsing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0794584"/>
                  </a:ext>
                </a:extLst>
              </a:tr>
              <a:tr h="418629">
                <a:tc>
                  <a:txBody>
                    <a:bodyPr/>
                    <a:lstStyle/>
                    <a:p>
                      <a:pPr algn="ctr" rtl="0" fontAlgn="ctr"/>
                      <a:r>
                        <a:rPr lang="de-DE" sz="1400" b="1" i="0" u="none" strike="noStrike" dirty="0">
                          <a:solidFill>
                            <a:srgbClr val="000000"/>
                          </a:solidFill>
                          <a:effectLst/>
                          <a:latin typeface="Arial" panose="020B0604020202020204" pitchFamily="34" charset="0"/>
                        </a:rPr>
                        <a:t>Schriftführerin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Claudia Burgess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Claudia Burgess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42753505"/>
                  </a:ext>
                </a:extLst>
              </a:tr>
              <a:tr h="418629">
                <a:tc>
                  <a:txBody>
                    <a:bodyPr/>
                    <a:lstStyle/>
                    <a:p>
                      <a:pPr algn="ctr" rtl="0" fontAlgn="ctr"/>
                      <a:r>
                        <a:rPr lang="de-DE" sz="1400" b="1" i="0" u="none" strike="noStrike">
                          <a:solidFill>
                            <a:srgbClr val="000000"/>
                          </a:solidFill>
                          <a:effectLst/>
                          <a:latin typeface="Arial" panose="020B0604020202020204" pitchFamily="34" charset="0"/>
                        </a:rPr>
                        <a:t>Kassierer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Scheyma Boulkhrif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Scheyma Boulkhrif</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56603348"/>
                  </a:ext>
                </a:extLst>
              </a:tr>
              <a:tr h="418629">
                <a:tc>
                  <a:txBody>
                    <a:bodyPr/>
                    <a:lstStyle/>
                    <a:p>
                      <a:pPr algn="ctr" rtl="0" fontAlgn="ctr"/>
                      <a:r>
                        <a:rPr lang="de-DE" sz="1400" b="1" i="0" u="none" strike="noStrike">
                          <a:solidFill>
                            <a:srgbClr val="000000"/>
                          </a:solidFill>
                          <a:effectLst/>
                          <a:latin typeface="Arial" panose="020B0604020202020204" pitchFamily="34" charset="0"/>
                        </a:rPr>
                        <a:t>Fachberater</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Arial" panose="020B0604020202020204" pitchFamily="34" charset="0"/>
                        </a:rPr>
                        <a:t>Fred Dahlbüdding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a:solidFill>
                            <a:srgbClr val="000000"/>
                          </a:solidFill>
                          <a:effectLst/>
                          <a:latin typeface="Arial" panose="020B0604020202020204" pitchFamily="34" charset="0"/>
                        </a:rPr>
                        <a:t>Fred Dahlbüdding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69812720"/>
                  </a:ext>
                </a:extLst>
              </a:tr>
              <a:tr h="418629">
                <a:tc>
                  <a:txBody>
                    <a:bodyPr/>
                    <a:lstStyle/>
                    <a:p>
                      <a:pPr algn="ctr" rtl="0" fontAlgn="ctr"/>
                      <a:r>
                        <a:rPr lang="de-DE" sz="1400" b="1" i="0" u="none" strike="noStrike" dirty="0">
                          <a:solidFill>
                            <a:srgbClr val="000000"/>
                          </a:solidFill>
                          <a:effectLst/>
                          <a:latin typeface="Arial" panose="020B0604020202020204" pitchFamily="34" charset="0"/>
                        </a:rPr>
                        <a:t>Strom- u. Wasserwart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Norbert Lückerath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Norbert Lückerath</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94570846"/>
                  </a:ext>
                </a:extLst>
              </a:tr>
              <a:tr h="418629">
                <a:tc rowSpan="2">
                  <a:txBody>
                    <a:bodyPr/>
                    <a:lstStyle/>
                    <a:p>
                      <a:pPr algn="ctr" rtl="0" fontAlgn="ctr"/>
                      <a:r>
                        <a:rPr lang="de-DE" sz="1400" b="1" i="0" u="none" strike="noStrike" dirty="0">
                          <a:solidFill>
                            <a:srgbClr val="000000"/>
                          </a:solidFill>
                          <a:effectLst/>
                          <a:latin typeface="Arial" panose="020B0604020202020204" pitchFamily="34" charset="0"/>
                        </a:rPr>
                        <a:t>Siedlungswart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Dirk Dany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Dirk Dany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84716936"/>
                  </a:ext>
                </a:extLst>
              </a:tr>
              <a:tr h="418629">
                <a:tc vMerge="1">
                  <a:txBody>
                    <a:bodyPr/>
                    <a:lstStyle/>
                    <a:p>
                      <a:endParaRPr lang="de-DE"/>
                    </a:p>
                  </a:txBody>
                  <a:tcPr/>
                </a:tc>
                <a:tc>
                  <a:txBody>
                    <a:bodyPr/>
                    <a:lstStyle/>
                    <a:p>
                      <a:pPr algn="ctr" rtl="0" fontAlgn="ctr"/>
                      <a:endParaRPr lang="de-DE"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endParaRPr lang="de-DE" sz="1400" b="0" i="0" u="none" strike="noStrike" dirty="0">
                        <a:solidFill>
                          <a:srgbClr val="000000"/>
                        </a:solidFill>
                        <a:effectLst/>
                        <a:latin typeface="Arial" panose="020B06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8533494"/>
                  </a:ext>
                </a:extLst>
              </a:tr>
              <a:tr h="418629">
                <a:tc>
                  <a:txBody>
                    <a:bodyPr/>
                    <a:lstStyle/>
                    <a:p>
                      <a:pPr algn="ctr" rtl="0" fontAlgn="ctr"/>
                      <a:r>
                        <a:rPr lang="de-DE" sz="1400" b="1" i="0" u="none" strike="noStrike" dirty="0">
                          <a:solidFill>
                            <a:srgbClr val="000000"/>
                          </a:solidFill>
                          <a:effectLst/>
                          <a:latin typeface="Arial" panose="020B0604020202020204" pitchFamily="34" charset="0"/>
                        </a:rPr>
                        <a:t>Gerätewart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Artur Brug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de-DE" sz="1400" b="0" i="0" u="none" strike="noStrike" dirty="0">
                          <a:solidFill>
                            <a:srgbClr val="000000"/>
                          </a:solidFill>
                          <a:effectLst/>
                          <a:latin typeface="Arial" panose="020B0604020202020204" pitchFamily="34" charset="0"/>
                        </a:rPr>
                        <a:t>Artur Brug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964670"/>
                  </a:ext>
                </a:extLst>
              </a:tr>
            </a:tbl>
          </a:graphicData>
        </a:graphic>
      </p:graphicFrame>
    </p:spTree>
    <p:extLst>
      <p:ext uri="{BB962C8B-B14F-4D97-AF65-F5344CB8AC3E}">
        <p14:creationId xmlns:p14="http://schemas.microsoft.com/office/powerpoint/2010/main" val="294269044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2022</a:t>
            </a:r>
          </a:p>
        </p:txBody>
      </p:sp>
      <p:sp>
        <p:nvSpPr>
          <p:cNvPr id="5" name="Foliennummernplatzhalter 4"/>
          <p:cNvSpPr>
            <a:spLocks noGrp="1"/>
          </p:cNvSpPr>
          <p:nvPr>
            <p:ph type="sldNum" sz="quarter" idx="12"/>
          </p:nvPr>
        </p:nvSpPr>
        <p:spPr/>
        <p:txBody>
          <a:bodyPr/>
          <a:lstStyle/>
          <a:p>
            <a:fld id="{D63DDB03-F867-4CB0-95A5-C17BB7E4D717}" type="slidenum">
              <a:rPr lang="de-DE" smtClean="0"/>
              <a:pPr/>
              <a:t>49</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08981"/>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75000"/>
                  </a:schemeClr>
                </a:solidFill>
              </a:rPr>
              <a:t>TOP  2 	Geschäftsbericht</a:t>
            </a:r>
          </a:p>
          <a:p>
            <a:r>
              <a:rPr lang="de-DE" dirty="0">
                <a:solidFill>
                  <a:schemeClr val="bg1">
                    <a:lumMod val="75000"/>
                  </a:schemeClr>
                </a:solidFill>
              </a:rPr>
              <a:t>TOP  3 	Kassenbericht</a:t>
            </a:r>
          </a:p>
          <a:p>
            <a:r>
              <a:rPr lang="de-DE" dirty="0">
                <a:solidFill>
                  <a:schemeClr val="bg1">
                    <a:lumMod val="75000"/>
                  </a:schemeClr>
                </a:solidFill>
              </a:rPr>
              <a:t>TOP  4  	Bericht der Kassenprüfer</a:t>
            </a:r>
          </a:p>
          <a:p>
            <a:r>
              <a:rPr lang="de-DE" dirty="0">
                <a:solidFill>
                  <a:schemeClr val="bg1">
                    <a:lumMod val="75000"/>
                  </a:schemeClr>
                </a:solidFill>
              </a:rPr>
              <a:t>TOP  5	Aussprachen zu Punkt 2-3-4</a:t>
            </a:r>
          </a:p>
          <a:p>
            <a:r>
              <a:rPr lang="de-DE" dirty="0">
                <a:solidFill>
                  <a:schemeClr val="bg1">
                    <a:lumMod val="75000"/>
                  </a:schemeClr>
                </a:solidFill>
              </a:rPr>
              <a:t>TOP  6	Entlastung des Vorstandes	</a:t>
            </a:r>
          </a:p>
          <a:p>
            <a:r>
              <a:rPr lang="de-DE" dirty="0">
                <a:solidFill>
                  <a:schemeClr val="bg1">
                    <a:lumMod val="75000"/>
                  </a:schemeClr>
                </a:solidFill>
              </a:rPr>
              <a:t>TOP  7	Ehrungen</a:t>
            </a:r>
          </a:p>
          <a:p>
            <a:r>
              <a:rPr lang="de-DE" sz="2400" b="1" dirty="0"/>
              <a:t>TOP  8	Wahlen zum Vorstand – </a:t>
            </a:r>
          </a:p>
          <a:p>
            <a:r>
              <a:rPr lang="de-DE" b="1" dirty="0"/>
              <a:t>	</a:t>
            </a:r>
            <a:r>
              <a:rPr lang="de-DE" sz="900" b="1" dirty="0"/>
              <a:t>1. Vorsitzender, 2. Vorsitzender, Kassierer ,</a:t>
            </a:r>
            <a:r>
              <a:rPr lang="de-DE" sz="900" b="1" dirty="0">
                <a:solidFill>
                  <a:schemeClr val="bg1">
                    <a:lumMod val="95000"/>
                  </a:schemeClr>
                </a:solidFill>
              </a:rPr>
              <a:t>Schriftführer</a:t>
            </a:r>
            <a:r>
              <a:rPr lang="de-DE" sz="900" b="1" dirty="0"/>
              <a:t>,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dirty="0">
                <a:solidFill>
                  <a:schemeClr val="bg1">
                    <a:lumMod val="75000"/>
                  </a:schemeClr>
                </a:solidFill>
              </a:rPr>
              <a:t>TOP 11	Behandlung eingegangener Anträge </a:t>
            </a:r>
          </a:p>
          <a:p>
            <a:r>
              <a:rPr lang="de-DE" dirty="0">
                <a:solidFill>
                  <a:schemeClr val="bg1">
                    <a:lumMod val="75000"/>
                  </a:schemeClr>
                </a:solidFill>
              </a:rPr>
              <a:t>TOP 12	Mitteilungen – Anregungen - Wünsche  </a:t>
            </a:r>
          </a:p>
        </p:txBody>
      </p:sp>
    </p:spTree>
    <p:extLst>
      <p:ext uri="{BB962C8B-B14F-4D97-AF65-F5344CB8AC3E}">
        <p14:creationId xmlns:p14="http://schemas.microsoft.com/office/powerpoint/2010/main" val="41540385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a:t>
            </a:fld>
            <a:endParaRPr lang="de-DE" dirty="0"/>
          </a:p>
        </p:txBody>
      </p:sp>
      <p:sp>
        <p:nvSpPr>
          <p:cNvPr id="6" name="Datumsplatzhalter 5"/>
          <p:cNvSpPr>
            <a:spLocks noGrp="1"/>
          </p:cNvSpPr>
          <p:nvPr>
            <p:ph type="dt" sz="half" idx="10"/>
          </p:nvPr>
        </p:nvSpPr>
        <p:spPr/>
        <p:txBody>
          <a:bodyPr/>
          <a:lstStyle/>
          <a:p>
            <a:r>
              <a:rPr lang="de-DE" dirty="0"/>
              <a:t>10.02.2024</a:t>
            </a:r>
          </a:p>
        </p:txBody>
      </p:sp>
      <p:sp>
        <p:nvSpPr>
          <p:cNvPr id="7" name="Textfeld 6"/>
          <p:cNvSpPr txBox="1"/>
          <p:nvPr/>
        </p:nvSpPr>
        <p:spPr>
          <a:xfrm>
            <a:off x="317818" y="806093"/>
            <a:ext cx="8208912" cy="584775"/>
          </a:xfrm>
          <a:prstGeom prst="rect">
            <a:avLst/>
          </a:prstGeom>
          <a:solidFill>
            <a:schemeClr val="bg1">
              <a:lumMod val="85000"/>
            </a:schemeClr>
          </a:solidFill>
        </p:spPr>
        <p:txBody>
          <a:bodyPr wrap="square" rtlCol="0">
            <a:spAutoFit/>
          </a:bodyPr>
          <a:lstStyle/>
          <a:p>
            <a:r>
              <a:rPr lang="de-DE" sz="3200" dirty="0"/>
              <a:t>Neue und geschiedene Pächter:</a:t>
            </a:r>
          </a:p>
        </p:txBody>
      </p:sp>
      <p:pic>
        <p:nvPicPr>
          <p:cNvPr id="2" name="Grafik 1">
            <a:extLst>
              <a:ext uri="{FF2B5EF4-FFF2-40B4-BE49-F238E27FC236}">
                <a16:creationId xmlns:a16="http://schemas.microsoft.com/office/drawing/2014/main" id="{9E7FEE0A-2240-2716-A78C-361DD24CD77D}"/>
              </a:ext>
            </a:extLst>
          </p:cNvPr>
          <p:cNvPicPr>
            <a:picLocks noChangeAspect="1"/>
          </p:cNvPicPr>
          <p:nvPr/>
        </p:nvPicPr>
        <p:blipFill>
          <a:blip r:embed="rId3"/>
          <a:stretch>
            <a:fillRect/>
          </a:stretch>
        </p:blipFill>
        <p:spPr>
          <a:xfrm>
            <a:off x="443992" y="2162174"/>
            <a:ext cx="8003462" cy="3211042"/>
          </a:xfrm>
          <a:prstGeom prst="rect">
            <a:avLst/>
          </a:prstGeom>
        </p:spPr>
      </p:pic>
    </p:spTree>
    <p:extLst>
      <p:ext uri="{BB962C8B-B14F-4D97-AF65-F5344CB8AC3E}">
        <p14:creationId xmlns:p14="http://schemas.microsoft.com/office/powerpoint/2010/main" val="6060389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50</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707886"/>
          </a:xfrm>
          <a:prstGeom prst="rect">
            <a:avLst/>
          </a:prstGeom>
          <a:solidFill>
            <a:schemeClr val="bg1">
              <a:lumMod val="95000"/>
            </a:schemeClr>
          </a:solidFill>
        </p:spPr>
        <p:txBody>
          <a:bodyPr wrap="square">
            <a:spAutoFit/>
          </a:bodyPr>
          <a:lstStyle/>
          <a:p>
            <a:pPr algn="ctr"/>
            <a:r>
              <a:rPr lang="de-DE" sz="4000" dirty="0"/>
              <a:t>Wahl des Wahlleiters:</a:t>
            </a:r>
          </a:p>
        </p:txBody>
      </p:sp>
      <p:sp>
        <p:nvSpPr>
          <p:cNvPr id="2" name="Textfeld 1"/>
          <p:cNvSpPr txBox="1"/>
          <p:nvPr/>
        </p:nvSpPr>
        <p:spPr>
          <a:xfrm>
            <a:off x="1691680" y="1844824"/>
            <a:ext cx="5112568" cy="923330"/>
          </a:xfrm>
          <a:prstGeom prst="rect">
            <a:avLst/>
          </a:prstGeom>
          <a:noFill/>
        </p:spPr>
        <p:txBody>
          <a:bodyPr wrap="square" rtlCol="0">
            <a:spAutoFit/>
          </a:bodyPr>
          <a:lstStyle/>
          <a:p>
            <a:r>
              <a:rPr lang="de-DE" dirty="0"/>
              <a:t>Vorgeschlagen wurde: Sven Kohler	</a:t>
            </a:r>
          </a:p>
          <a:p>
            <a:r>
              <a:rPr lang="de-DE" dirty="0"/>
              <a:t>			</a:t>
            </a:r>
          </a:p>
          <a:p>
            <a:r>
              <a:rPr lang="de-DE" dirty="0"/>
              <a:t>			________________</a:t>
            </a:r>
          </a:p>
        </p:txBody>
      </p:sp>
      <p:graphicFrame>
        <p:nvGraphicFramePr>
          <p:cNvPr id="8" name="Tabelle 7">
            <a:extLst>
              <a:ext uri="{FF2B5EF4-FFF2-40B4-BE49-F238E27FC236}">
                <a16:creationId xmlns:a16="http://schemas.microsoft.com/office/drawing/2014/main" id="{73FDF3B6-9088-A269-79E8-53ADD4F8DD51}"/>
              </a:ext>
            </a:extLst>
          </p:cNvPr>
          <p:cNvGraphicFramePr>
            <a:graphicFrameLocks noGrp="1"/>
          </p:cNvGraphicFramePr>
          <p:nvPr>
            <p:extLst>
              <p:ext uri="{D42A27DB-BD31-4B8C-83A1-F6EECF244321}">
                <p14:modId xmlns:p14="http://schemas.microsoft.com/office/powerpoint/2010/main" val="209741546"/>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0116565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51</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707886"/>
          </a:xfrm>
          <a:prstGeom prst="rect">
            <a:avLst/>
          </a:prstGeom>
          <a:solidFill>
            <a:schemeClr val="bg1">
              <a:lumMod val="95000"/>
            </a:schemeClr>
          </a:solidFill>
        </p:spPr>
        <p:txBody>
          <a:bodyPr wrap="square">
            <a:spAutoFit/>
          </a:bodyPr>
          <a:lstStyle/>
          <a:p>
            <a:pPr algn="ctr"/>
            <a:r>
              <a:rPr lang="de-DE" sz="4000" dirty="0"/>
              <a:t>Wahl des Vorsitzenden:</a:t>
            </a:r>
          </a:p>
        </p:txBody>
      </p:sp>
      <p:sp>
        <p:nvSpPr>
          <p:cNvPr id="2" name="Textfeld 1"/>
          <p:cNvSpPr txBox="1"/>
          <p:nvPr/>
        </p:nvSpPr>
        <p:spPr>
          <a:xfrm>
            <a:off x="1691680" y="1844824"/>
            <a:ext cx="5112568" cy="369332"/>
          </a:xfrm>
          <a:prstGeom prst="rect">
            <a:avLst/>
          </a:prstGeom>
          <a:noFill/>
        </p:spPr>
        <p:txBody>
          <a:bodyPr wrap="square" rtlCol="0">
            <a:spAutoFit/>
          </a:bodyPr>
          <a:lstStyle/>
          <a:p>
            <a:r>
              <a:rPr lang="de-DE" dirty="0"/>
              <a:t>Vorgeschlagen wurde:	</a:t>
            </a:r>
          </a:p>
        </p:txBody>
      </p:sp>
      <p:graphicFrame>
        <p:nvGraphicFramePr>
          <p:cNvPr id="8" name="Tabelle 7">
            <a:extLst>
              <a:ext uri="{FF2B5EF4-FFF2-40B4-BE49-F238E27FC236}">
                <a16:creationId xmlns:a16="http://schemas.microsoft.com/office/drawing/2014/main" id="{766820CD-AA8F-71DC-16E6-EC4531B598F3}"/>
              </a:ext>
            </a:extLst>
          </p:cNvPr>
          <p:cNvGraphicFramePr>
            <a:graphicFrameLocks noGrp="1"/>
          </p:cNvGraphicFramePr>
          <p:nvPr>
            <p:extLst>
              <p:ext uri="{D42A27DB-BD31-4B8C-83A1-F6EECF244321}">
                <p14:modId xmlns:p14="http://schemas.microsoft.com/office/powerpoint/2010/main" val="209741546"/>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7642489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52</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707886"/>
          </a:xfrm>
          <a:prstGeom prst="rect">
            <a:avLst/>
          </a:prstGeom>
          <a:solidFill>
            <a:schemeClr val="bg1">
              <a:lumMod val="95000"/>
            </a:schemeClr>
          </a:solidFill>
        </p:spPr>
        <p:txBody>
          <a:bodyPr wrap="square">
            <a:spAutoFit/>
          </a:bodyPr>
          <a:lstStyle/>
          <a:p>
            <a:pPr algn="ctr"/>
            <a:r>
              <a:rPr lang="de-DE" sz="4000" dirty="0"/>
              <a:t>Wahl des stellv. Vorsitzenden:</a:t>
            </a:r>
          </a:p>
        </p:txBody>
      </p:sp>
      <p:sp>
        <p:nvSpPr>
          <p:cNvPr id="2" name="Textfeld 1"/>
          <p:cNvSpPr txBox="1"/>
          <p:nvPr/>
        </p:nvSpPr>
        <p:spPr>
          <a:xfrm>
            <a:off x="1691680" y="1844824"/>
            <a:ext cx="5112568" cy="923330"/>
          </a:xfrm>
          <a:prstGeom prst="rect">
            <a:avLst/>
          </a:prstGeom>
          <a:noFill/>
        </p:spPr>
        <p:txBody>
          <a:bodyPr wrap="square" rtlCol="0">
            <a:spAutoFit/>
          </a:bodyPr>
          <a:lstStyle/>
          <a:p>
            <a:r>
              <a:rPr lang="de-DE" dirty="0"/>
              <a:t>Vorgeschlagen wurde:	</a:t>
            </a:r>
          </a:p>
          <a:p>
            <a:r>
              <a:rPr lang="de-DE" dirty="0"/>
              <a:t>			</a:t>
            </a:r>
          </a:p>
          <a:p>
            <a:r>
              <a:rPr lang="de-DE" dirty="0"/>
              <a:t>			________________</a:t>
            </a:r>
          </a:p>
        </p:txBody>
      </p:sp>
      <p:graphicFrame>
        <p:nvGraphicFramePr>
          <p:cNvPr id="8" name="Tabelle 7">
            <a:extLst>
              <a:ext uri="{FF2B5EF4-FFF2-40B4-BE49-F238E27FC236}">
                <a16:creationId xmlns:a16="http://schemas.microsoft.com/office/drawing/2014/main" id="{E1C0E318-D668-6E5D-DC77-171B632DF31E}"/>
              </a:ext>
            </a:extLst>
          </p:cNvPr>
          <p:cNvGraphicFramePr>
            <a:graphicFrameLocks noGrp="1"/>
          </p:cNvGraphicFramePr>
          <p:nvPr>
            <p:extLst>
              <p:ext uri="{D42A27DB-BD31-4B8C-83A1-F6EECF244321}">
                <p14:modId xmlns:p14="http://schemas.microsoft.com/office/powerpoint/2010/main" val="209741546"/>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79527657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53</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707886"/>
          </a:xfrm>
          <a:prstGeom prst="rect">
            <a:avLst/>
          </a:prstGeom>
          <a:solidFill>
            <a:schemeClr val="bg1">
              <a:lumMod val="95000"/>
            </a:schemeClr>
          </a:solidFill>
        </p:spPr>
        <p:txBody>
          <a:bodyPr wrap="square">
            <a:spAutoFit/>
          </a:bodyPr>
          <a:lstStyle/>
          <a:p>
            <a:pPr algn="ctr"/>
            <a:r>
              <a:rPr lang="de-DE" sz="4000" dirty="0"/>
              <a:t>Wahl des Kassierers:</a:t>
            </a:r>
          </a:p>
        </p:txBody>
      </p:sp>
      <p:sp>
        <p:nvSpPr>
          <p:cNvPr id="2" name="Textfeld 1"/>
          <p:cNvSpPr txBox="1"/>
          <p:nvPr/>
        </p:nvSpPr>
        <p:spPr>
          <a:xfrm>
            <a:off x="1691680" y="1844824"/>
            <a:ext cx="5112568" cy="646331"/>
          </a:xfrm>
          <a:prstGeom prst="rect">
            <a:avLst/>
          </a:prstGeom>
          <a:noFill/>
        </p:spPr>
        <p:txBody>
          <a:bodyPr wrap="square" rtlCol="0">
            <a:spAutoFit/>
          </a:bodyPr>
          <a:lstStyle/>
          <a:p>
            <a:r>
              <a:rPr lang="de-DE" dirty="0"/>
              <a:t>Vorgeschlagen wurde: Scheyma Boulkhrif</a:t>
            </a:r>
          </a:p>
          <a:p>
            <a:r>
              <a:rPr lang="de-DE" dirty="0"/>
              <a:t>			</a:t>
            </a:r>
            <a:endParaRPr lang="de-DE" b="1" dirty="0">
              <a:solidFill>
                <a:srgbClr val="FF0000"/>
              </a:solidFill>
            </a:endParaRPr>
          </a:p>
        </p:txBody>
      </p:sp>
      <p:graphicFrame>
        <p:nvGraphicFramePr>
          <p:cNvPr id="8" name="Tabelle 7">
            <a:extLst>
              <a:ext uri="{FF2B5EF4-FFF2-40B4-BE49-F238E27FC236}">
                <a16:creationId xmlns:a16="http://schemas.microsoft.com/office/drawing/2014/main" id="{9E9C577D-1C06-4194-D232-399260AEDCAE}"/>
              </a:ext>
            </a:extLst>
          </p:cNvPr>
          <p:cNvGraphicFramePr>
            <a:graphicFrameLocks noGrp="1"/>
          </p:cNvGraphicFramePr>
          <p:nvPr>
            <p:extLst>
              <p:ext uri="{D42A27DB-BD31-4B8C-83A1-F6EECF244321}">
                <p14:modId xmlns:p14="http://schemas.microsoft.com/office/powerpoint/2010/main" val="209741546"/>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4957732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54</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707886"/>
          </a:xfrm>
          <a:prstGeom prst="rect">
            <a:avLst/>
          </a:prstGeom>
          <a:solidFill>
            <a:schemeClr val="bg1">
              <a:lumMod val="95000"/>
            </a:schemeClr>
          </a:solidFill>
        </p:spPr>
        <p:txBody>
          <a:bodyPr wrap="square">
            <a:spAutoFit/>
          </a:bodyPr>
          <a:lstStyle/>
          <a:p>
            <a:pPr algn="ctr"/>
            <a:r>
              <a:rPr lang="de-DE" sz="4000" dirty="0"/>
              <a:t>Wahl zum Schriftführer:</a:t>
            </a:r>
          </a:p>
        </p:txBody>
      </p:sp>
      <p:sp>
        <p:nvSpPr>
          <p:cNvPr id="2" name="Textfeld 1"/>
          <p:cNvSpPr txBox="1"/>
          <p:nvPr/>
        </p:nvSpPr>
        <p:spPr>
          <a:xfrm>
            <a:off x="1691680" y="1844824"/>
            <a:ext cx="5472608" cy="1200329"/>
          </a:xfrm>
          <a:prstGeom prst="rect">
            <a:avLst/>
          </a:prstGeom>
          <a:noFill/>
        </p:spPr>
        <p:txBody>
          <a:bodyPr wrap="square" rtlCol="0">
            <a:spAutoFit/>
          </a:bodyPr>
          <a:lstStyle/>
          <a:p>
            <a:r>
              <a:rPr lang="de-DE" dirty="0"/>
              <a:t>Vorgeschlagen wurde: Claudia Burgess		</a:t>
            </a:r>
          </a:p>
          <a:p>
            <a:r>
              <a:rPr lang="de-DE" dirty="0"/>
              <a:t>			</a:t>
            </a:r>
          </a:p>
          <a:p>
            <a:pPr algn="ctr"/>
            <a:endParaRPr lang="de-DE" dirty="0">
              <a:solidFill>
                <a:srgbClr val="FF0000"/>
              </a:solidFill>
            </a:endParaRPr>
          </a:p>
          <a:p>
            <a:r>
              <a:rPr lang="de-DE" dirty="0"/>
              <a:t>			</a:t>
            </a:r>
            <a:endParaRPr lang="de-DE" dirty="0">
              <a:solidFill>
                <a:srgbClr val="FF0000"/>
              </a:solidFill>
            </a:endParaRPr>
          </a:p>
        </p:txBody>
      </p:sp>
      <p:graphicFrame>
        <p:nvGraphicFramePr>
          <p:cNvPr id="8" name="Tabelle 7">
            <a:extLst>
              <a:ext uri="{FF2B5EF4-FFF2-40B4-BE49-F238E27FC236}">
                <a16:creationId xmlns:a16="http://schemas.microsoft.com/office/drawing/2014/main" id="{8773D882-3315-A718-F9E9-129E67BF1798}"/>
              </a:ext>
            </a:extLst>
          </p:cNvPr>
          <p:cNvGraphicFramePr>
            <a:graphicFrameLocks noGrp="1"/>
          </p:cNvGraphicFramePr>
          <p:nvPr>
            <p:extLst>
              <p:ext uri="{D42A27DB-BD31-4B8C-83A1-F6EECF244321}">
                <p14:modId xmlns:p14="http://schemas.microsoft.com/office/powerpoint/2010/main" val="2357818811"/>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2895317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55</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1323439"/>
          </a:xfrm>
          <a:prstGeom prst="rect">
            <a:avLst/>
          </a:prstGeom>
          <a:solidFill>
            <a:schemeClr val="bg1">
              <a:lumMod val="95000"/>
            </a:schemeClr>
          </a:solidFill>
        </p:spPr>
        <p:txBody>
          <a:bodyPr wrap="square">
            <a:spAutoFit/>
          </a:bodyPr>
          <a:lstStyle/>
          <a:p>
            <a:pPr algn="ctr"/>
            <a:r>
              <a:rPr lang="de-DE" sz="4000" dirty="0"/>
              <a:t>Wahl zum Beisitzer: </a:t>
            </a:r>
          </a:p>
          <a:p>
            <a:pPr algn="ctr"/>
            <a:r>
              <a:rPr lang="de-DE" sz="4000" dirty="0"/>
              <a:t>(Strom +Wasser)</a:t>
            </a:r>
          </a:p>
        </p:txBody>
      </p:sp>
      <p:sp>
        <p:nvSpPr>
          <p:cNvPr id="2" name="Textfeld 1"/>
          <p:cNvSpPr txBox="1"/>
          <p:nvPr/>
        </p:nvSpPr>
        <p:spPr>
          <a:xfrm>
            <a:off x="1691680" y="2205204"/>
            <a:ext cx="5112568" cy="646331"/>
          </a:xfrm>
          <a:prstGeom prst="rect">
            <a:avLst/>
          </a:prstGeom>
          <a:noFill/>
        </p:spPr>
        <p:txBody>
          <a:bodyPr wrap="square" rtlCol="0">
            <a:spAutoFit/>
          </a:bodyPr>
          <a:lstStyle/>
          <a:p>
            <a:r>
              <a:rPr lang="de-DE" dirty="0"/>
              <a:t>Vorgeschlagen wurde: Norbert Lückerath</a:t>
            </a:r>
          </a:p>
          <a:p>
            <a:r>
              <a:rPr lang="de-DE" dirty="0"/>
              <a:t>			________________</a:t>
            </a:r>
          </a:p>
        </p:txBody>
      </p:sp>
      <p:graphicFrame>
        <p:nvGraphicFramePr>
          <p:cNvPr id="8" name="Tabelle 7">
            <a:extLst>
              <a:ext uri="{FF2B5EF4-FFF2-40B4-BE49-F238E27FC236}">
                <a16:creationId xmlns:a16="http://schemas.microsoft.com/office/drawing/2014/main" id="{5573C5FF-7BF5-7B7F-733C-522DE59D82C8}"/>
              </a:ext>
            </a:extLst>
          </p:cNvPr>
          <p:cNvGraphicFramePr>
            <a:graphicFrameLocks noGrp="1"/>
          </p:cNvGraphicFramePr>
          <p:nvPr>
            <p:extLst>
              <p:ext uri="{D42A27DB-BD31-4B8C-83A1-F6EECF244321}">
                <p14:modId xmlns:p14="http://schemas.microsoft.com/office/powerpoint/2010/main" val="2009903339"/>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0965671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56</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1323439"/>
          </a:xfrm>
          <a:prstGeom prst="rect">
            <a:avLst/>
          </a:prstGeom>
          <a:solidFill>
            <a:schemeClr val="bg1">
              <a:lumMod val="95000"/>
            </a:schemeClr>
          </a:solidFill>
        </p:spPr>
        <p:txBody>
          <a:bodyPr wrap="square">
            <a:spAutoFit/>
          </a:bodyPr>
          <a:lstStyle/>
          <a:p>
            <a:pPr algn="ctr"/>
            <a:r>
              <a:rPr lang="de-DE" sz="4000" dirty="0"/>
              <a:t>Wahl zum Beisitzer: </a:t>
            </a:r>
          </a:p>
          <a:p>
            <a:pPr algn="ctr"/>
            <a:r>
              <a:rPr lang="de-DE" sz="4000" dirty="0"/>
              <a:t>(Siedlungswart)</a:t>
            </a:r>
          </a:p>
        </p:txBody>
      </p:sp>
      <p:sp>
        <p:nvSpPr>
          <p:cNvPr id="2" name="Textfeld 1"/>
          <p:cNvSpPr txBox="1"/>
          <p:nvPr/>
        </p:nvSpPr>
        <p:spPr>
          <a:xfrm>
            <a:off x="1691680" y="2205204"/>
            <a:ext cx="5112568" cy="923330"/>
          </a:xfrm>
          <a:prstGeom prst="rect">
            <a:avLst/>
          </a:prstGeom>
          <a:noFill/>
        </p:spPr>
        <p:txBody>
          <a:bodyPr wrap="square" rtlCol="0">
            <a:spAutoFit/>
          </a:bodyPr>
          <a:lstStyle/>
          <a:p>
            <a:r>
              <a:rPr lang="de-DE" dirty="0"/>
              <a:t>Vorgeschlagen wurde: Dirk Dany</a:t>
            </a:r>
          </a:p>
          <a:p>
            <a:r>
              <a:rPr lang="de-DE" dirty="0"/>
              <a:t>	</a:t>
            </a:r>
          </a:p>
          <a:p>
            <a:r>
              <a:rPr lang="de-DE" dirty="0"/>
              <a:t>			</a:t>
            </a:r>
            <a:endParaRPr lang="de-DE" b="1" dirty="0">
              <a:solidFill>
                <a:srgbClr val="FF0000"/>
              </a:solidFill>
            </a:endParaRPr>
          </a:p>
        </p:txBody>
      </p:sp>
      <p:graphicFrame>
        <p:nvGraphicFramePr>
          <p:cNvPr id="8" name="Tabelle 7">
            <a:extLst>
              <a:ext uri="{FF2B5EF4-FFF2-40B4-BE49-F238E27FC236}">
                <a16:creationId xmlns:a16="http://schemas.microsoft.com/office/drawing/2014/main" id="{EC3934F8-8C3D-7433-BC5D-2C713E215C54}"/>
              </a:ext>
            </a:extLst>
          </p:cNvPr>
          <p:cNvGraphicFramePr>
            <a:graphicFrameLocks noGrp="1"/>
          </p:cNvGraphicFramePr>
          <p:nvPr>
            <p:extLst>
              <p:ext uri="{D42A27DB-BD31-4B8C-83A1-F6EECF244321}">
                <p14:modId xmlns:p14="http://schemas.microsoft.com/office/powerpoint/2010/main" val="209741546"/>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62748757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57</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1323439"/>
          </a:xfrm>
          <a:prstGeom prst="rect">
            <a:avLst/>
          </a:prstGeom>
          <a:solidFill>
            <a:schemeClr val="bg1">
              <a:lumMod val="95000"/>
            </a:schemeClr>
          </a:solidFill>
        </p:spPr>
        <p:txBody>
          <a:bodyPr wrap="square">
            <a:spAutoFit/>
          </a:bodyPr>
          <a:lstStyle/>
          <a:p>
            <a:pPr algn="ctr"/>
            <a:r>
              <a:rPr lang="de-DE" sz="4000" dirty="0"/>
              <a:t>Wahl zum Beisitzer: </a:t>
            </a:r>
          </a:p>
          <a:p>
            <a:pPr algn="ctr"/>
            <a:r>
              <a:rPr lang="de-DE" sz="4000" dirty="0"/>
              <a:t>(Gerätewart)</a:t>
            </a:r>
          </a:p>
        </p:txBody>
      </p:sp>
      <p:sp>
        <p:nvSpPr>
          <p:cNvPr id="2" name="Textfeld 1"/>
          <p:cNvSpPr txBox="1"/>
          <p:nvPr/>
        </p:nvSpPr>
        <p:spPr>
          <a:xfrm>
            <a:off x="1691680" y="2205204"/>
            <a:ext cx="5112568" cy="646331"/>
          </a:xfrm>
          <a:prstGeom prst="rect">
            <a:avLst/>
          </a:prstGeom>
          <a:noFill/>
        </p:spPr>
        <p:txBody>
          <a:bodyPr wrap="square" rtlCol="0">
            <a:spAutoFit/>
          </a:bodyPr>
          <a:lstStyle/>
          <a:p>
            <a:r>
              <a:rPr lang="de-DE" dirty="0"/>
              <a:t>Vorgeschlagen wurde:	</a:t>
            </a:r>
          </a:p>
          <a:p>
            <a:r>
              <a:rPr lang="de-DE" dirty="0"/>
              <a:t>			</a:t>
            </a:r>
          </a:p>
        </p:txBody>
      </p:sp>
      <p:graphicFrame>
        <p:nvGraphicFramePr>
          <p:cNvPr id="8" name="Tabelle 7">
            <a:extLst>
              <a:ext uri="{FF2B5EF4-FFF2-40B4-BE49-F238E27FC236}">
                <a16:creationId xmlns:a16="http://schemas.microsoft.com/office/drawing/2014/main" id="{910F56BD-3D2F-C859-3FB2-2476720AE6C7}"/>
              </a:ext>
            </a:extLst>
          </p:cNvPr>
          <p:cNvGraphicFramePr>
            <a:graphicFrameLocks noGrp="1"/>
          </p:cNvGraphicFramePr>
          <p:nvPr>
            <p:extLst>
              <p:ext uri="{D42A27DB-BD31-4B8C-83A1-F6EECF244321}">
                <p14:modId xmlns:p14="http://schemas.microsoft.com/office/powerpoint/2010/main" val="209741546"/>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endParaRPr lang="de-DE" sz="2000" b="0" i="0" u="none" strike="noStrike" dirty="0">
                        <a:solidFill>
                          <a:srgbClr val="000000"/>
                        </a:solidFill>
                        <a:effectLst/>
                        <a:latin typeface="Calibri"/>
                      </a:endParaRP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687162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58</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707886"/>
          </a:xfrm>
          <a:prstGeom prst="rect">
            <a:avLst/>
          </a:prstGeom>
          <a:solidFill>
            <a:schemeClr val="bg1">
              <a:lumMod val="95000"/>
            </a:schemeClr>
          </a:solidFill>
        </p:spPr>
        <p:txBody>
          <a:bodyPr wrap="square">
            <a:spAutoFit/>
          </a:bodyPr>
          <a:lstStyle/>
          <a:p>
            <a:pPr algn="ctr"/>
            <a:r>
              <a:rPr lang="de-DE" sz="4000" dirty="0"/>
              <a:t>Wahl der Kassenprüfer</a:t>
            </a:r>
          </a:p>
        </p:txBody>
      </p:sp>
      <p:sp>
        <p:nvSpPr>
          <p:cNvPr id="2" name="Textfeld 1"/>
          <p:cNvSpPr txBox="1"/>
          <p:nvPr/>
        </p:nvSpPr>
        <p:spPr>
          <a:xfrm>
            <a:off x="1691680" y="2205204"/>
            <a:ext cx="5112568" cy="923330"/>
          </a:xfrm>
          <a:prstGeom prst="rect">
            <a:avLst/>
          </a:prstGeom>
          <a:noFill/>
        </p:spPr>
        <p:txBody>
          <a:bodyPr wrap="square" rtlCol="0">
            <a:spAutoFit/>
          </a:bodyPr>
          <a:lstStyle/>
          <a:p>
            <a:r>
              <a:rPr lang="de-DE" dirty="0"/>
              <a:t>Vorgeschlagen wurde: </a:t>
            </a:r>
          </a:p>
          <a:p>
            <a:r>
              <a:rPr lang="de-DE" dirty="0"/>
              <a:t>Uwe Poppensieker und Peter </a:t>
            </a:r>
            <a:r>
              <a:rPr lang="de-DE" dirty="0" err="1"/>
              <a:t>Thuro</a:t>
            </a:r>
            <a:r>
              <a:rPr lang="de-DE" dirty="0"/>
              <a:t>	</a:t>
            </a:r>
          </a:p>
          <a:p>
            <a:r>
              <a:rPr lang="de-DE" dirty="0"/>
              <a:t>			</a:t>
            </a:r>
          </a:p>
        </p:txBody>
      </p:sp>
      <p:graphicFrame>
        <p:nvGraphicFramePr>
          <p:cNvPr id="8" name="Tabelle 7">
            <a:extLst>
              <a:ext uri="{FF2B5EF4-FFF2-40B4-BE49-F238E27FC236}">
                <a16:creationId xmlns:a16="http://schemas.microsoft.com/office/drawing/2014/main" id="{910F56BD-3D2F-C859-3FB2-2476720AE6C7}"/>
              </a:ext>
            </a:extLst>
          </p:cNvPr>
          <p:cNvGraphicFramePr>
            <a:graphicFrameLocks noGrp="1"/>
          </p:cNvGraphicFramePr>
          <p:nvPr>
            <p:extLst>
              <p:ext uri="{D42A27DB-BD31-4B8C-83A1-F6EECF244321}">
                <p14:modId xmlns:p14="http://schemas.microsoft.com/office/powerpoint/2010/main" val="445004118"/>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45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2008163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59</a:t>
            </a:fld>
            <a:endParaRPr lang="de-DE" dirty="0"/>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707886"/>
          </a:xfrm>
          <a:prstGeom prst="rect">
            <a:avLst/>
          </a:prstGeom>
          <a:solidFill>
            <a:schemeClr val="bg1">
              <a:lumMod val="95000"/>
            </a:schemeClr>
          </a:solidFill>
        </p:spPr>
        <p:txBody>
          <a:bodyPr wrap="square">
            <a:spAutoFit/>
          </a:bodyPr>
          <a:lstStyle/>
          <a:p>
            <a:pPr algn="ctr"/>
            <a:r>
              <a:rPr lang="de-DE" sz="4000" dirty="0"/>
              <a:t>Wahl eines Festausschusses</a:t>
            </a:r>
          </a:p>
        </p:txBody>
      </p:sp>
      <p:sp>
        <p:nvSpPr>
          <p:cNvPr id="2" name="Textfeld 1"/>
          <p:cNvSpPr txBox="1"/>
          <p:nvPr/>
        </p:nvSpPr>
        <p:spPr>
          <a:xfrm>
            <a:off x="1691680" y="2205204"/>
            <a:ext cx="5112568" cy="1107996"/>
          </a:xfrm>
          <a:prstGeom prst="rect">
            <a:avLst/>
          </a:prstGeom>
          <a:noFill/>
        </p:spPr>
        <p:txBody>
          <a:bodyPr wrap="square" rtlCol="0">
            <a:spAutoFit/>
          </a:bodyPr>
          <a:lstStyle/>
          <a:p>
            <a:r>
              <a:rPr lang="de-DE" sz="2400" dirty="0">
                <a:solidFill>
                  <a:srgbClr val="FF0000"/>
                </a:solidFill>
              </a:rPr>
              <a:t>Ein Festausschuss wurde nicht gewählt	</a:t>
            </a:r>
          </a:p>
          <a:p>
            <a:r>
              <a:rPr lang="de-DE" dirty="0"/>
              <a:t>			</a:t>
            </a:r>
          </a:p>
        </p:txBody>
      </p:sp>
      <p:graphicFrame>
        <p:nvGraphicFramePr>
          <p:cNvPr id="8" name="Tabelle 7">
            <a:extLst>
              <a:ext uri="{FF2B5EF4-FFF2-40B4-BE49-F238E27FC236}">
                <a16:creationId xmlns:a16="http://schemas.microsoft.com/office/drawing/2014/main" id="{910F56BD-3D2F-C859-3FB2-2476720AE6C7}"/>
              </a:ext>
            </a:extLst>
          </p:cNvPr>
          <p:cNvGraphicFramePr>
            <a:graphicFrameLocks noGrp="1"/>
          </p:cNvGraphicFramePr>
          <p:nvPr>
            <p:extLst>
              <p:ext uri="{D42A27DB-BD31-4B8C-83A1-F6EECF244321}">
                <p14:modId xmlns:p14="http://schemas.microsoft.com/office/powerpoint/2010/main" val="3929326817"/>
              </p:ext>
            </p:extLst>
          </p:nvPr>
        </p:nvGraphicFramePr>
        <p:xfrm>
          <a:off x="1250503" y="3140968"/>
          <a:ext cx="6768753" cy="2088232"/>
        </p:xfrm>
        <a:graphic>
          <a:graphicData uri="http://schemas.openxmlformats.org/drawingml/2006/table">
            <a:tbl>
              <a:tblPr/>
              <a:tblGrid>
                <a:gridCol w="3252517">
                  <a:extLst>
                    <a:ext uri="{9D8B030D-6E8A-4147-A177-3AD203B41FA5}">
                      <a16:colId xmlns:a16="http://schemas.microsoft.com/office/drawing/2014/main" val="20000"/>
                    </a:ext>
                  </a:extLst>
                </a:gridCol>
                <a:gridCol w="1758118">
                  <a:extLst>
                    <a:ext uri="{9D8B030D-6E8A-4147-A177-3AD203B41FA5}">
                      <a16:colId xmlns:a16="http://schemas.microsoft.com/office/drawing/2014/main" val="20001"/>
                    </a:ext>
                  </a:extLst>
                </a:gridCol>
                <a:gridCol w="1758118">
                  <a:extLst>
                    <a:ext uri="{9D8B030D-6E8A-4147-A177-3AD203B41FA5}">
                      <a16:colId xmlns:a16="http://schemas.microsoft.com/office/drawing/2014/main" val="20002"/>
                    </a:ext>
                  </a:extLst>
                </a:gridCol>
              </a:tblGrid>
              <a:tr h="522058">
                <a:tc gridSpan="3">
                  <a:txBody>
                    <a:bodyPr/>
                    <a:lstStyle/>
                    <a:p>
                      <a:pPr algn="ctr" fontAlgn="b"/>
                      <a:r>
                        <a:rPr lang="de-DE" sz="2800" b="1" i="0" u="none" strike="noStrike" dirty="0">
                          <a:solidFill>
                            <a:srgbClr val="000000"/>
                          </a:solidFill>
                          <a:effectLst/>
                          <a:latin typeface="Calibri"/>
                        </a:rPr>
                        <a:t>Ergebnis der Abstimmung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2F2F2"/>
                    </a:solidFill>
                  </a:tcPr>
                </a:tc>
                <a:tc hMerge="1">
                  <a:txBody>
                    <a:bodyPr/>
                    <a:lstStyle/>
                    <a:p>
                      <a:endParaRPr lang="de-DE"/>
                    </a:p>
                  </a:txBody>
                  <a:tcPr/>
                </a:tc>
                <a:tc hMerge="1">
                  <a:txBody>
                    <a:bodyPr/>
                    <a:lstStyle/>
                    <a:p>
                      <a:endParaRPr lang="de-DE"/>
                    </a:p>
                  </a:txBody>
                  <a:tcPr/>
                </a:tc>
                <a:extLst>
                  <a:ext uri="{0D108BD9-81ED-4DB2-BD59-A6C34878D82A}">
                    <a16:rowId xmlns:a16="http://schemas.microsoft.com/office/drawing/2014/main" val="10000"/>
                  </a:ext>
                </a:extLst>
              </a:tr>
              <a:tr h="522058">
                <a:tc>
                  <a:txBody>
                    <a:bodyPr/>
                    <a:lstStyle/>
                    <a:p>
                      <a:pPr algn="ctr" fontAlgn="b"/>
                      <a:r>
                        <a:rPr lang="de-DE" sz="2800" b="0" i="0" u="none" strike="noStrike" dirty="0">
                          <a:solidFill>
                            <a:srgbClr val="000000"/>
                          </a:solidFill>
                          <a:effectLst/>
                          <a:latin typeface="Calibri"/>
                        </a:rPr>
                        <a:t>Ja</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1"/>
                  </a:ext>
                </a:extLst>
              </a:tr>
              <a:tr h="522058">
                <a:tc>
                  <a:txBody>
                    <a:bodyPr/>
                    <a:lstStyle/>
                    <a:p>
                      <a:pPr algn="ctr" fontAlgn="b"/>
                      <a:r>
                        <a:rPr lang="de-DE" sz="2800" b="0" i="0" u="none" strike="noStrike" dirty="0">
                          <a:solidFill>
                            <a:srgbClr val="000000"/>
                          </a:solidFill>
                          <a:effectLst/>
                          <a:latin typeface="Calibri"/>
                        </a:rPr>
                        <a:t>Nein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522058">
                <a:tc>
                  <a:txBody>
                    <a:bodyPr/>
                    <a:lstStyle/>
                    <a:p>
                      <a:pPr algn="ctr" fontAlgn="b"/>
                      <a:r>
                        <a:rPr lang="de-DE" sz="2800" b="0" i="0" u="none" strike="noStrike" dirty="0">
                          <a:solidFill>
                            <a:srgbClr val="000000"/>
                          </a:solidFill>
                          <a:effectLst/>
                          <a:latin typeface="Calibri"/>
                        </a:rPr>
                        <a:t>Enthaltung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 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de-DE" sz="2000" b="0" i="0" u="none" strike="noStrike" dirty="0">
                          <a:solidFill>
                            <a:srgbClr val="000000"/>
                          </a:solidFill>
                          <a:effectLst/>
                          <a:latin typeface="Calibri"/>
                        </a:rPr>
                        <a:t>Stimmen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75952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a:xfrm>
            <a:off x="2987824" y="6356350"/>
            <a:ext cx="3168352" cy="365125"/>
          </a:xfrm>
        </p:spPr>
        <p:txBody>
          <a:bodyPr/>
          <a:lstStyle/>
          <a:p>
            <a:r>
              <a:rPr lang="de-DE" dirty="0"/>
              <a:t>KGV Langerfeld e.V.  </a:t>
            </a:r>
          </a:p>
          <a:p>
            <a:r>
              <a:rPr lang="de-DE" dirty="0"/>
              <a:t>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3" name="Rechteck 2">
            <a:hlinkClick r:id="rId3" action="ppaction://hlinkfile"/>
          </p:cNvPr>
          <p:cNvSpPr/>
          <p:nvPr/>
        </p:nvSpPr>
        <p:spPr>
          <a:xfrm>
            <a:off x="1475656" y="836712"/>
            <a:ext cx="6318448" cy="4616648"/>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t>TOP  1   	Genehmigung der </a:t>
            </a:r>
            <a:r>
              <a:rPr lang="de-DE" dirty="0">
                <a:hlinkClick r:id="rId3" action="ppaction://hlinkfile"/>
              </a:rPr>
              <a:t>Niederschrift</a:t>
            </a:r>
            <a:r>
              <a:rPr lang="de-DE" dirty="0"/>
              <a:t> über die 	Jahreshauptversammlung  2023</a:t>
            </a:r>
          </a:p>
          <a:p>
            <a:r>
              <a:rPr lang="de-DE" dirty="0"/>
              <a:t>TOP  2 	Geschäftsbericht</a:t>
            </a:r>
          </a:p>
          <a:p>
            <a:r>
              <a:rPr lang="de-DE" dirty="0"/>
              <a:t>TOP  3 	Kassenbericht</a:t>
            </a:r>
          </a:p>
          <a:p>
            <a:r>
              <a:rPr lang="de-DE" dirty="0"/>
              <a:t>TOP  4  	Bericht der Kassenprüfer</a:t>
            </a:r>
          </a:p>
          <a:p>
            <a:r>
              <a:rPr lang="de-DE" dirty="0"/>
              <a:t>TOP  5	Aussprachen zu Punkt 2-3-4</a:t>
            </a:r>
          </a:p>
          <a:p>
            <a:r>
              <a:rPr lang="de-DE" dirty="0"/>
              <a:t>TOP  6	Entlastung des Vorstandes	</a:t>
            </a:r>
          </a:p>
          <a:p>
            <a:r>
              <a:rPr lang="de-DE" dirty="0"/>
              <a:t>TOP  7	Ehrungen</a:t>
            </a:r>
          </a:p>
          <a:p>
            <a:r>
              <a:rPr lang="de-DE" dirty="0"/>
              <a:t>TOP  8	Wahlen zum Vorstand – </a:t>
            </a:r>
          </a:p>
          <a:p>
            <a:r>
              <a:rPr lang="de-DE" dirty="0"/>
              <a:t>	</a:t>
            </a:r>
            <a:r>
              <a:rPr lang="de-DE" sz="900" dirty="0"/>
              <a:t>1. Vorsitzender, 2. Vorsitzender, Kassierer, Schriftführer, Fachberater und Beisitzer.</a:t>
            </a:r>
          </a:p>
          <a:p>
            <a:r>
              <a:rPr lang="de-DE" dirty="0"/>
              <a:t>TOP  9	Wahl des Festausschusses</a:t>
            </a:r>
          </a:p>
          <a:p>
            <a:r>
              <a:rPr lang="de-DE" dirty="0"/>
              <a:t>TOP 10	Wahl des Kassenprüfers</a:t>
            </a:r>
          </a:p>
          <a:p>
            <a:r>
              <a:rPr lang="de-DE" dirty="0"/>
              <a:t>TOP 11	Behandlung eingegangener Anträge </a:t>
            </a:r>
          </a:p>
          <a:p>
            <a:r>
              <a:rPr lang="de-DE" dirty="0"/>
              <a:t>TOP 12	Mitteilungen – Anregungen - Wünsche  </a:t>
            </a:r>
          </a:p>
        </p:txBody>
      </p:sp>
    </p:spTree>
    <p:extLst>
      <p:ext uri="{BB962C8B-B14F-4D97-AF65-F5344CB8AC3E}">
        <p14:creationId xmlns:p14="http://schemas.microsoft.com/office/powerpoint/2010/main" val="26290547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60</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08981"/>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75000"/>
                  </a:schemeClr>
                </a:solidFill>
              </a:rPr>
              <a:t>TOP  2 	Geschäftsbericht</a:t>
            </a:r>
          </a:p>
          <a:p>
            <a:r>
              <a:rPr lang="de-DE" dirty="0">
                <a:solidFill>
                  <a:schemeClr val="bg1">
                    <a:lumMod val="75000"/>
                  </a:schemeClr>
                </a:solidFill>
              </a:rPr>
              <a:t>TOP  3 	Kassenbericht</a:t>
            </a:r>
          </a:p>
          <a:p>
            <a:r>
              <a:rPr lang="de-DE" dirty="0">
                <a:solidFill>
                  <a:schemeClr val="bg1">
                    <a:lumMod val="75000"/>
                  </a:schemeClr>
                </a:solidFill>
              </a:rPr>
              <a:t>TOP  4  	Bericht der Kassenprüfer</a:t>
            </a:r>
          </a:p>
          <a:p>
            <a:r>
              <a:rPr lang="de-DE" dirty="0">
                <a:solidFill>
                  <a:schemeClr val="bg1">
                    <a:lumMod val="75000"/>
                  </a:schemeClr>
                </a:solidFill>
              </a:rPr>
              <a:t>TOP  5	Aussprachen zu Punkt 2-3-4</a:t>
            </a:r>
          </a:p>
          <a:p>
            <a:r>
              <a:rPr lang="de-DE" dirty="0">
                <a:solidFill>
                  <a:schemeClr val="bg1">
                    <a:lumMod val="75000"/>
                  </a:schemeClr>
                </a:solidFill>
              </a:rPr>
              <a:t>TOP  6	Entlastung des Vorstandes	</a:t>
            </a:r>
          </a:p>
          <a:p>
            <a:r>
              <a:rPr lang="de-DE" dirty="0">
                <a:solidFill>
                  <a:schemeClr val="bg1">
                    <a:lumMod val="75000"/>
                  </a:schemeClr>
                </a:solidFill>
              </a:rPr>
              <a:t>TOP  7	Ehrungen</a:t>
            </a:r>
          </a:p>
          <a:p>
            <a:r>
              <a:rPr lang="de-DE" dirty="0">
                <a:solidFill>
                  <a:schemeClr val="bg1">
                    <a:lumMod val="75000"/>
                  </a:schemeClr>
                </a:solidFill>
              </a:rPr>
              <a:t>TOP  8	Wahlen zum Vorstand – </a:t>
            </a:r>
          </a:p>
          <a:p>
            <a:r>
              <a:rPr lang="de-DE" dirty="0">
                <a:solidFill>
                  <a:schemeClr val="bg1">
                    <a:lumMod val="75000"/>
                  </a:schemeClr>
                </a:solidFill>
              </a:rPr>
              <a:t>	</a:t>
            </a:r>
            <a:r>
              <a:rPr lang="de-DE" sz="900" dirty="0">
                <a:solidFill>
                  <a:schemeClr val="bg1">
                    <a:lumMod val="75000"/>
                  </a:schemeClr>
                </a:solidFill>
              </a:rPr>
              <a:t>1. Vorsitzender, 2. Vorsitzender, 1. Kassierer, 2. Kassierer ,Schriftführer,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sz="2400" b="1" dirty="0"/>
              <a:t>TOP 11	Behandlung eingegangener Anträge </a:t>
            </a:r>
          </a:p>
          <a:p>
            <a:r>
              <a:rPr lang="de-DE" dirty="0">
                <a:solidFill>
                  <a:schemeClr val="bg1">
                    <a:lumMod val="75000"/>
                  </a:schemeClr>
                </a:solidFill>
              </a:rPr>
              <a:t>TOP 12	Mitteilungen – Anregungen - Wünsche  </a:t>
            </a:r>
          </a:p>
        </p:txBody>
      </p:sp>
    </p:spTree>
    <p:extLst>
      <p:ext uri="{BB962C8B-B14F-4D97-AF65-F5344CB8AC3E}">
        <p14:creationId xmlns:p14="http://schemas.microsoft.com/office/powerpoint/2010/main" val="415403858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61</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467544" y="910855"/>
            <a:ext cx="8208912" cy="584775"/>
          </a:xfrm>
          <a:prstGeom prst="rect">
            <a:avLst/>
          </a:prstGeom>
          <a:solidFill>
            <a:schemeClr val="bg1">
              <a:lumMod val="85000"/>
            </a:schemeClr>
          </a:solidFill>
        </p:spPr>
        <p:txBody>
          <a:bodyPr wrap="square" rtlCol="0">
            <a:spAutoFit/>
          </a:bodyPr>
          <a:lstStyle/>
          <a:p>
            <a:pPr algn="ctr"/>
            <a:r>
              <a:rPr lang="de-DE" sz="3200" dirty="0"/>
              <a:t>Anträge zur Mitgliederversammlung:</a:t>
            </a:r>
          </a:p>
        </p:txBody>
      </p:sp>
      <p:sp>
        <p:nvSpPr>
          <p:cNvPr id="8" name="Textfeld 7"/>
          <p:cNvSpPr txBox="1"/>
          <p:nvPr/>
        </p:nvSpPr>
        <p:spPr>
          <a:xfrm>
            <a:off x="611560" y="2276872"/>
            <a:ext cx="7704856" cy="769441"/>
          </a:xfrm>
          <a:prstGeom prst="rect">
            <a:avLst/>
          </a:prstGeom>
          <a:solidFill>
            <a:schemeClr val="bg1">
              <a:lumMod val="85000"/>
            </a:schemeClr>
          </a:solidFill>
        </p:spPr>
        <p:txBody>
          <a:bodyPr wrap="square" rtlCol="0">
            <a:spAutoFit/>
          </a:bodyPr>
          <a:lstStyle/>
          <a:p>
            <a:pPr algn="ctr"/>
            <a:r>
              <a:rPr lang="de-DE" sz="4400" dirty="0"/>
              <a:t>Es liegen vier Anträge vor.</a:t>
            </a:r>
            <a:endParaRPr lang="de-DE" dirty="0"/>
          </a:p>
        </p:txBody>
      </p:sp>
    </p:spTree>
    <p:extLst>
      <p:ext uri="{BB962C8B-B14F-4D97-AF65-F5344CB8AC3E}">
        <p14:creationId xmlns:p14="http://schemas.microsoft.com/office/powerpoint/2010/main" val="1751825079"/>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62</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467544" y="910855"/>
            <a:ext cx="8208912" cy="584775"/>
          </a:xfrm>
          <a:prstGeom prst="rect">
            <a:avLst/>
          </a:prstGeom>
          <a:solidFill>
            <a:schemeClr val="bg1">
              <a:lumMod val="85000"/>
            </a:schemeClr>
          </a:solidFill>
        </p:spPr>
        <p:txBody>
          <a:bodyPr wrap="square" rtlCol="0">
            <a:spAutoFit/>
          </a:bodyPr>
          <a:lstStyle/>
          <a:p>
            <a:pPr algn="ctr"/>
            <a:r>
              <a:rPr lang="de-DE" sz="3200" dirty="0"/>
              <a:t>Anträge zur Mitgliederversammlung:</a:t>
            </a:r>
          </a:p>
        </p:txBody>
      </p:sp>
      <p:sp>
        <p:nvSpPr>
          <p:cNvPr id="2" name="Textfeld 1"/>
          <p:cNvSpPr txBox="1"/>
          <p:nvPr/>
        </p:nvSpPr>
        <p:spPr>
          <a:xfrm>
            <a:off x="467544" y="1628800"/>
            <a:ext cx="8208912" cy="1231106"/>
          </a:xfrm>
          <a:prstGeom prst="rect">
            <a:avLst/>
          </a:prstGeom>
          <a:noFill/>
        </p:spPr>
        <p:txBody>
          <a:bodyPr wrap="square" rtlCol="0">
            <a:spAutoFit/>
          </a:bodyPr>
          <a:lstStyle/>
          <a:p>
            <a:pPr algn="ctr"/>
            <a:r>
              <a:rPr lang="de-DE" sz="2800" b="1" dirty="0"/>
              <a:t>Antrag 1: Reiner </a:t>
            </a:r>
            <a:r>
              <a:rPr lang="de-DE" sz="2800" b="1" dirty="0" err="1"/>
              <a:t>Luckhaus</a:t>
            </a:r>
            <a:endParaRPr lang="de-DE" sz="2800" b="1" dirty="0"/>
          </a:p>
          <a:p>
            <a:pPr algn="ctr"/>
            <a:endParaRPr lang="de-DE" sz="2800" dirty="0"/>
          </a:p>
          <a:p>
            <a:endParaRPr lang="de-DE" dirty="0"/>
          </a:p>
        </p:txBody>
      </p:sp>
      <p:sp>
        <p:nvSpPr>
          <p:cNvPr id="8" name="Textfeld 7">
            <a:extLst>
              <a:ext uri="{FF2B5EF4-FFF2-40B4-BE49-F238E27FC236}">
                <a16:creationId xmlns:a16="http://schemas.microsoft.com/office/drawing/2014/main" id="{654E4FBD-43B7-F885-AF4B-967A85CCA20A}"/>
              </a:ext>
            </a:extLst>
          </p:cNvPr>
          <p:cNvSpPr txBox="1"/>
          <p:nvPr/>
        </p:nvSpPr>
        <p:spPr>
          <a:xfrm>
            <a:off x="647564" y="2151435"/>
            <a:ext cx="7848872" cy="3816429"/>
          </a:xfrm>
          <a:prstGeom prst="rect">
            <a:avLst/>
          </a:prstGeom>
          <a:noFill/>
        </p:spPr>
        <p:txBody>
          <a:bodyPr wrap="square" rtlCol="0">
            <a:spAutoFit/>
          </a:bodyPr>
          <a:lstStyle/>
          <a:p>
            <a:r>
              <a:rPr lang="de-DE" sz="1400" dirty="0"/>
              <a:t>Es wird beantragt, dass der Vorstand die Mitglieder ausführlich informiert welche neuen Kosten (</a:t>
            </a:r>
            <a:r>
              <a:rPr lang="de-DE" sz="1400" dirty="0">
                <a:hlinkClick r:id="rId3" action="ppaction://hlinkfile"/>
              </a:rPr>
              <a:t>Gebäudeenergiegesetz</a:t>
            </a:r>
            <a:r>
              <a:rPr lang="de-DE" sz="1400" dirty="0"/>
              <a:t>) für die Hausmeisterwohnung und das Vereinsheim auf den Verein zukommen.</a:t>
            </a:r>
          </a:p>
          <a:p>
            <a:r>
              <a:rPr lang="de-DE" sz="1400" dirty="0"/>
              <a:t>Muss der Verein einen Teil der </a:t>
            </a:r>
            <a:r>
              <a:rPr lang="de-DE" sz="1400" dirty="0">
                <a:hlinkClick r:id="rId4" action="ppaction://hlinkfile"/>
              </a:rPr>
              <a:t>CO2 Abgabe </a:t>
            </a:r>
            <a:r>
              <a:rPr lang="de-DE" sz="1400" dirty="0"/>
              <a:t>der Heizkostenrechnung der Hausmeisterwohnung übernehmen?</a:t>
            </a:r>
          </a:p>
          <a:p>
            <a:r>
              <a:rPr lang="de-DE" sz="1400" dirty="0"/>
              <a:t>Hat die Heizung das Alter erreicht, dass der Verein eine neue Heizung, Heizkörper und Heizkörperventile in der Hausmeisterwohnung einbauen lassen muss? Diese neuen Regelungen gelten ja für vermietete Wohnungen. Gilt die Strom und Gaspreisbremse auch für den Verein.</a:t>
            </a:r>
          </a:p>
          <a:p>
            <a:r>
              <a:rPr lang="de-DE" sz="1400" dirty="0"/>
              <a:t>Gibt es einen Energiezuschuss für den Verein?</a:t>
            </a:r>
          </a:p>
          <a:p>
            <a:r>
              <a:rPr lang="de-DE" sz="1400" dirty="0"/>
              <a:t>Das Vereinsheim muss ja auch über den Winter temperiert sein.</a:t>
            </a:r>
          </a:p>
          <a:p>
            <a:r>
              <a:rPr lang="de-DE" sz="1400" dirty="0"/>
              <a:t>Es wird beantragt, dass der Vorstand ausführlich über die Möglichkeiten informiert wie das Vereinsheim aufgegeben kann. Können Werkstatt und Bar dann z.B. vom Verein gemietet werden, und damit unvorhersehbare Kostensteigerungen verhindert werden?</a:t>
            </a:r>
          </a:p>
          <a:p>
            <a:endParaRPr lang="de-DE" sz="1400" dirty="0"/>
          </a:p>
          <a:p>
            <a:r>
              <a:rPr lang="de-DE" sz="1400" b="1" dirty="0"/>
              <a:t>Begründung für den Antrag:</a:t>
            </a:r>
          </a:p>
          <a:p>
            <a:r>
              <a:rPr lang="de-DE" sz="1400" dirty="0"/>
              <a:t>Es ist zu erwarten, dass erhebliche Mehrkosten auf den Verein zukommen, die von den Mitgliedern über eine Erhöhung des Mitgliedsbeitrages finanziert werden müssten.</a:t>
            </a:r>
          </a:p>
          <a:p>
            <a:endParaRPr lang="de-DE" dirty="0"/>
          </a:p>
        </p:txBody>
      </p:sp>
      <p:sp>
        <p:nvSpPr>
          <p:cNvPr id="3" name="Textfeld 2">
            <a:extLst>
              <a:ext uri="{FF2B5EF4-FFF2-40B4-BE49-F238E27FC236}">
                <a16:creationId xmlns:a16="http://schemas.microsoft.com/office/drawing/2014/main" id="{A31F3B0C-15AF-CE6C-77E3-A1745A372275}"/>
              </a:ext>
            </a:extLst>
          </p:cNvPr>
          <p:cNvSpPr txBox="1"/>
          <p:nvPr/>
        </p:nvSpPr>
        <p:spPr>
          <a:xfrm>
            <a:off x="5796136" y="5517232"/>
            <a:ext cx="2376264" cy="369332"/>
          </a:xfrm>
          <a:prstGeom prst="rect">
            <a:avLst/>
          </a:prstGeom>
          <a:solidFill>
            <a:srgbClr val="FF0000"/>
          </a:solidFill>
        </p:spPr>
        <p:txBody>
          <a:bodyPr wrap="square" rtlCol="0">
            <a:spAutoFit/>
          </a:bodyPr>
          <a:lstStyle/>
          <a:p>
            <a:pPr algn="ctr"/>
            <a:r>
              <a:rPr lang="de-DE" dirty="0"/>
              <a:t>Antrag abgelehnt.</a:t>
            </a:r>
          </a:p>
        </p:txBody>
      </p:sp>
    </p:spTree>
    <p:extLst>
      <p:ext uri="{BB962C8B-B14F-4D97-AF65-F5344CB8AC3E}">
        <p14:creationId xmlns:p14="http://schemas.microsoft.com/office/powerpoint/2010/main" val="193051143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63</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467544" y="910855"/>
            <a:ext cx="8208912" cy="584775"/>
          </a:xfrm>
          <a:prstGeom prst="rect">
            <a:avLst/>
          </a:prstGeom>
          <a:solidFill>
            <a:schemeClr val="bg1">
              <a:lumMod val="85000"/>
            </a:schemeClr>
          </a:solidFill>
        </p:spPr>
        <p:txBody>
          <a:bodyPr wrap="square" rtlCol="0">
            <a:spAutoFit/>
          </a:bodyPr>
          <a:lstStyle/>
          <a:p>
            <a:pPr algn="ctr"/>
            <a:r>
              <a:rPr lang="de-DE" sz="3200" dirty="0"/>
              <a:t>Anträge zur Mitgliederversammlung:</a:t>
            </a:r>
          </a:p>
        </p:txBody>
      </p:sp>
      <p:sp>
        <p:nvSpPr>
          <p:cNvPr id="2" name="Textfeld 1"/>
          <p:cNvSpPr txBox="1"/>
          <p:nvPr/>
        </p:nvSpPr>
        <p:spPr>
          <a:xfrm>
            <a:off x="467544" y="1628800"/>
            <a:ext cx="8208912" cy="1231106"/>
          </a:xfrm>
          <a:prstGeom prst="rect">
            <a:avLst/>
          </a:prstGeom>
          <a:noFill/>
        </p:spPr>
        <p:txBody>
          <a:bodyPr wrap="square" rtlCol="0">
            <a:spAutoFit/>
          </a:bodyPr>
          <a:lstStyle/>
          <a:p>
            <a:pPr algn="ctr"/>
            <a:r>
              <a:rPr lang="de-DE" sz="2800" b="1" dirty="0"/>
              <a:t>Antrag 2: Reiner </a:t>
            </a:r>
            <a:r>
              <a:rPr lang="de-DE" sz="2800" b="1" dirty="0" err="1"/>
              <a:t>Luckhaus</a:t>
            </a:r>
            <a:endParaRPr lang="de-DE" sz="2800" b="1" dirty="0"/>
          </a:p>
          <a:p>
            <a:pPr algn="ctr"/>
            <a:endParaRPr lang="de-DE" sz="2800" dirty="0"/>
          </a:p>
          <a:p>
            <a:endParaRPr lang="de-DE" dirty="0"/>
          </a:p>
        </p:txBody>
      </p:sp>
      <p:sp>
        <p:nvSpPr>
          <p:cNvPr id="8" name="Textfeld 7">
            <a:extLst>
              <a:ext uri="{FF2B5EF4-FFF2-40B4-BE49-F238E27FC236}">
                <a16:creationId xmlns:a16="http://schemas.microsoft.com/office/drawing/2014/main" id="{654E4FBD-43B7-F885-AF4B-967A85CCA20A}"/>
              </a:ext>
            </a:extLst>
          </p:cNvPr>
          <p:cNvSpPr txBox="1"/>
          <p:nvPr/>
        </p:nvSpPr>
        <p:spPr>
          <a:xfrm>
            <a:off x="647564" y="2151435"/>
            <a:ext cx="7848872" cy="3262432"/>
          </a:xfrm>
          <a:prstGeom prst="rect">
            <a:avLst/>
          </a:prstGeom>
          <a:noFill/>
        </p:spPr>
        <p:txBody>
          <a:bodyPr wrap="square" rtlCol="0">
            <a:spAutoFit/>
          </a:bodyPr>
          <a:lstStyle/>
          <a:p>
            <a:r>
              <a:rPr lang="de-DE" sz="2400" dirty="0"/>
              <a:t>Abstimmung ob das Vereinsheim und die Hausmeisterwohnung noch gehalten werden sollen.</a:t>
            </a:r>
          </a:p>
          <a:p>
            <a:endParaRPr lang="de-DE" sz="1400" b="1" dirty="0"/>
          </a:p>
          <a:p>
            <a:endParaRPr lang="de-DE" sz="1400" b="1" dirty="0"/>
          </a:p>
          <a:p>
            <a:endParaRPr lang="de-DE" sz="1400" b="1" dirty="0"/>
          </a:p>
          <a:p>
            <a:endParaRPr lang="de-DE" sz="1400" b="1" dirty="0"/>
          </a:p>
          <a:p>
            <a:r>
              <a:rPr lang="de-DE" sz="1400" b="1" dirty="0"/>
              <a:t>Begründung für den Antrag:</a:t>
            </a:r>
          </a:p>
          <a:p>
            <a:r>
              <a:rPr lang="de-DE" sz="1400" dirty="0"/>
              <a:t>Das Vereinsheim wird vom Verein nur noch einmal im Jahr für eine Mitgliederversammlung genutzt, und auch kaum noch an Vereinsmitglieder vermietet.</a:t>
            </a:r>
          </a:p>
          <a:p>
            <a:r>
              <a:rPr lang="de-DE" sz="1400" dirty="0"/>
              <a:t>Die jetzt stattfindenden Vermietungen sorgen regelmäßig für Ärger und Einsätze der Polizei und des Ordnungsamtes, weil die Lautstärke zu hoch ist. Ein weiteres Ärgernis ist, dass dann weder jemand vom Vorstand, noch der Hausmeister zu erreichen sind.</a:t>
            </a:r>
          </a:p>
          <a:p>
            <a:endParaRPr lang="de-DE" dirty="0"/>
          </a:p>
        </p:txBody>
      </p:sp>
      <p:sp>
        <p:nvSpPr>
          <p:cNvPr id="3" name="Textfeld 2">
            <a:extLst>
              <a:ext uri="{FF2B5EF4-FFF2-40B4-BE49-F238E27FC236}">
                <a16:creationId xmlns:a16="http://schemas.microsoft.com/office/drawing/2014/main" id="{2406E4FB-343B-30D2-327C-7C92919D2564}"/>
              </a:ext>
            </a:extLst>
          </p:cNvPr>
          <p:cNvSpPr txBox="1"/>
          <p:nvPr/>
        </p:nvSpPr>
        <p:spPr>
          <a:xfrm>
            <a:off x="5796136" y="5517232"/>
            <a:ext cx="2376264" cy="369332"/>
          </a:xfrm>
          <a:prstGeom prst="rect">
            <a:avLst/>
          </a:prstGeom>
          <a:solidFill>
            <a:srgbClr val="FF0000"/>
          </a:solidFill>
        </p:spPr>
        <p:txBody>
          <a:bodyPr wrap="square" rtlCol="0">
            <a:spAutoFit/>
          </a:bodyPr>
          <a:lstStyle/>
          <a:p>
            <a:pPr algn="ctr"/>
            <a:r>
              <a:rPr lang="de-DE" dirty="0"/>
              <a:t>Antrag abgelehnt.</a:t>
            </a:r>
          </a:p>
        </p:txBody>
      </p:sp>
    </p:spTree>
    <p:extLst>
      <p:ext uri="{BB962C8B-B14F-4D97-AF65-F5344CB8AC3E}">
        <p14:creationId xmlns:p14="http://schemas.microsoft.com/office/powerpoint/2010/main" val="48386595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64</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467544" y="910855"/>
            <a:ext cx="8208912" cy="584775"/>
          </a:xfrm>
          <a:prstGeom prst="rect">
            <a:avLst/>
          </a:prstGeom>
          <a:solidFill>
            <a:schemeClr val="bg1">
              <a:lumMod val="85000"/>
            </a:schemeClr>
          </a:solidFill>
        </p:spPr>
        <p:txBody>
          <a:bodyPr wrap="square" rtlCol="0">
            <a:spAutoFit/>
          </a:bodyPr>
          <a:lstStyle/>
          <a:p>
            <a:pPr algn="ctr"/>
            <a:r>
              <a:rPr lang="de-DE" sz="3200" dirty="0"/>
              <a:t>Anträge zur Mitgliederversammlung:</a:t>
            </a:r>
          </a:p>
        </p:txBody>
      </p:sp>
      <p:sp>
        <p:nvSpPr>
          <p:cNvPr id="2" name="Textfeld 1"/>
          <p:cNvSpPr txBox="1"/>
          <p:nvPr/>
        </p:nvSpPr>
        <p:spPr>
          <a:xfrm>
            <a:off x="467544" y="1628800"/>
            <a:ext cx="8208912" cy="1231106"/>
          </a:xfrm>
          <a:prstGeom prst="rect">
            <a:avLst/>
          </a:prstGeom>
          <a:noFill/>
        </p:spPr>
        <p:txBody>
          <a:bodyPr wrap="square" rtlCol="0">
            <a:spAutoFit/>
          </a:bodyPr>
          <a:lstStyle/>
          <a:p>
            <a:pPr algn="ctr"/>
            <a:r>
              <a:rPr lang="de-DE" sz="2800" b="1" dirty="0"/>
              <a:t>Antrag 3: Reiner </a:t>
            </a:r>
            <a:r>
              <a:rPr lang="de-DE" sz="2800" b="1" dirty="0" err="1"/>
              <a:t>Luckhaus</a:t>
            </a:r>
            <a:endParaRPr lang="de-DE" sz="2800" b="1" dirty="0"/>
          </a:p>
          <a:p>
            <a:pPr algn="ctr"/>
            <a:endParaRPr lang="de-DE" sz="2800" dirty="0"/>
          </a:p>
          <a:p>
            <a:endParaRPr lang="de-DE" dirty="0"/>
          </a:p>
        </p:txBody>
      </p:sp>
      <p:sp>
        <p:nvSpPr>
          <p:cNvPr id="8" name="Textfeld 7">
            <a:extLst>
              <a:ext uri="{FF2B5EF4-FFF2-40B4-BE49-F238E27FC236}">
                <a16:creationId xmlns:a16="http://schemas.microsoft.com/office/drawing/2014/main" id="{654E4FBD-43B7-F885-AF4B-967A85CCA20A}"/>
              </a:ext>
            </a:extLst>
          </p:cNvPr>
          <p:cNvSpPr txBox="1"/>
          <p:nvPr/>
        </p:nvSpPr>
        <p:spPr>
          <a:xfrm>
            <a:off x="647564" y="2151435"/>
            <a:ext cx="7848872" cy="4185761"/>
          </a:xfrm>
          <a:prstGeom prst="rect">
            <a:avLst/>
          </a:prstGeom>
          <a:noFill/>
        </p:spPr>
        <p:txBody>
          <a:bodyPr wrap="square" rtlCol="0">
            <a:spAutoFit/>
          </a:bodyPr>
          <a:lstStyle/>
          <a:p>
            <a:r>
              <a:rPr lang="de-DE" sz="2400" dirty="0"/>
              <a:t>Einrichtung und Veröffentlichung </a:t>
            </a:r>
            <a:r>
              <a:rPr lang="de-DE" sz="2400" b="1" dirty="0"/>
              <a:t>einer </a:t>
            </a:r>
            <a:r>
              <a:rPr lang="de-DE" sz="2400" dirty="0"/>
              <a:t>E-Mail Adresse die </a:t>
            </a:r>
            <a:r>
              <a:rPr lang="de-DE" sz="2400" b="1" dirty="0"/>
              <a:t>ausschließlich </a:t>
            </a:r>
            <a:r>
              <a:rPr lang="de-DE" sz="2400" dirty="0"/>
              <a:t>für alle Belange der Vereinsmitglieder gilt, und regelmäßig abgerufen wird.</a:t>
            </a:r>
          </a:p>
          <a:p>
            <a:endParaRPr lang="de-DE" sz="1400" b="1" dirty="0"/>
          </a:p>
          <a:p>
            <a:endParaRPr lang="de-DE" sz="1400" b="1" dirty="0"/>
          </a:p>
          <a:p>
            <a:endParaRPr lang="de-DE" sz="1400" b="1" dirty="0"/>
          </a:p>
          <a:p>
            <a:endParaRPr lang="de-DE" sz="1400" b="1" dirty="0"/>
          </a:p>
          <a:p>
            <a:r>
              <a:rPr lang="de-DE" sz="1400" b="1" dirty="0"/>
              <a:t>Begründung für den Antrag:</a:t>
            </a:r>
          </a:p>
          <a:p>
            <a:r>
              <a:rPr lang="de-DE" sz="1400" dirty="0"/>
              <a:t>Zur Zeit existieren mehrere Mail Adressen, die aber teilweise gar nicht abgerufen werden.</a:t>
            </a:r>
          </a:p>
          <a:p>
            <a:r>
              <a:rPr lang="de-DE" sz="1400" dirty="0"/>
              <a:t>Beispiel: Jahresabrechnung 2022 und Einladung Versammlung 2022.</a:t>
            </a:r>
          </a:p>
          <a:p>
            <a:r>
              <a:rPr lang="de-DE" sz="1400" dirty="0"/>
              <a:t>Weitere siehe Internet.</a:t>
            </a:r>
          </a:p>
          <a:p>
            <a:endParaRPr lang="de-DE" sz="1400" dirty="0"/>
          </a:p>
          <a:p>
            <a:r>
              <a:rPr lang="de-DE" u="sng" dirty="0">
                <a:solidFill>
                  <a:srgbClr val="0000FF"/>
                </a:solidFill>
                <a:latin typeface="Arial" panose="020B0604020202020204" pitchFamily="34" charset="0"/>
                <a:ea typeface="Times New Roman" panose="02020603050405020304" pitchFamily="18" charset="0"/>
                <a:hlinkClick r:id="rId3">
                  <a:extLst>
                    <a:ext uri="{A12FA001-AC4F-418D-AE19-62706E023703}">
                      <ahyp:hlinkClr xmlns:ahyp="http://schemas.microsoft.com/office/drawing/2018/hyperlinkcolor" val="tx"/>
                    </a:ext>
                  </a:extLst>
                </a:hlinkClick>
              </a:rPr>
              <a:t>Einladung 2022           = </a:t>
            </a:r>
            <a:r>
              <a:rPr lang="de-DE" sz="1800" u="sng" dirty="0">
                <a:solidFill>
                  <a:srgbClr val="339966"/>
                </a:solidFill>
                <a:effectLst/>
                <a:latin typeface="Arial" panose="020B0604020202020204" pitchFamily="34" charset="0"/>
                <a:ea typeface="Times New Roman" panose="02020603050405020304" pitchFamily="18" charset="0"/>
                <a:hlinkClick r:id="rId3"/>
              </a:rPr>
              <a:t>Kleingartenverein-Langerfeld@t-online.de</a:t>
            </a:r>
            <a:endParaRPr lang="de-DE" sz="1800" u="sng" dirty="0">
              <a:solidFill>
                <a:srgbClr val="339966"/>
              </a:solidFill>
              <a:effectLst/>
              <a:latin typeface="Arial" panose="020B0604020202020204" pitchFamily="34" charset="0"/>
              <a:ea typeface="Times New Roman" panose="02020603050405020304" pitchFamily="18" charset="0"/>
            </a:endParaRPr>
          </a:p>
          <a:p>
            <a:r>
              <a:rPr lang="de-DE" sz="1800" u="sng" dirty="0">
                <a:effectLst/>
                <a:latin typeface="Arial" panose="020B0604020202020204" pitchFamily="34" charset="0"/>
                <a:ea typeface="Times New Roman" panose="02020603050405020304" pitchFamily="18" charset="0"/>
              </a:rPr>
              <a:t>Jahresrechnung 2022 = Kleingärtenverein-langerfeld@t-online.de  </a:t>
            </a:r>
            <a:endParaRPr lang="de-DE" sz="1800" u="sng" dirty="0">
              <a:effectLst/>
              <a:latin typeface="Times New Roman" panose="02020603050405020304" pitchFamily="18" charset="0"/>
              <a:ea typeface="Times New Roman" panose="02020603050405020304" pitchFamily="18" charset="0"/>
            </a:endParaRPr>
          </a:p>
          <a:p>
            <a:endParaRPr lang="de-DE" sz="1400" dirty="0"/>
          </a:p>
          <a:p>
            <a:endParaRPr lang="de-DE" dirty="0"/>
          </a:p>
        </p:txBody>
      </p:sp>
      <p:sp>
        <p:nvSpPr>
          <p:cNvPr id="3" name="Textfeld 2">
            <a:extLst>
              <a:ext uri="{FF2B5EF4-FFF2-40B4-BE49-F238E27FC236}">
                <a16:creationId xmlns:a16="http://schemas.microsoft.com/office/drawing/2014/main" id="{B19F1297-59D0-642C-307A-DBEAB03A9BCC}"/>
              </a:ext>
            </a:extLst>
          </p:cNvPr>
          <p:cNvSpPr txBox="1"/>
          <p:nvPr/>
        </p:nvSpPr>
        <p:spPr>
          <a:xfrm>
            <a:off x="5868144" y="5777887"/>
            <a:ext cx="2376264" cy="369332"/>
          </a:xfrm>
          <a:prstGeom prst="rect">
            <a:avLst/>
          </a:prstGeom>
          <a:solidFill>
            <a:srgbClr val="FF0000"/>
          </a:solidFill>
        </p:spPr>
        <p:txBody>
          <a:bodyPr wrap="square" rtlCol="0">
            <a:spAutoFit/>
          </a:bodyPr>
          <a:lstStyle/>
          <a:p>
            <a:pPr algn="ctr"/>
            <a:r>
              <a:rPr lang="de-DE" dirty="0"/>
              <a:t>Antrag abgelehnt.</a:t>
            </a:r>
          </a:p>
        </p:txBody>
      </p:sp>
    </p:spTree>
    <p:extLst>
      <p:ext uri="{BB962C8B-B14F-4D97-AF65-F5344CB8AC3E}">
        <p14:creationId xmlns:p14="http://schemas.microsoft.com/office/powerpoint/2010/main" val="23807421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65</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7" name="Textfeld 6"/>
          <p:cNvSpPr txBox="1"/>
          <p:nvPr/>
        </p:nvSpPr>
        <p:spPr>
          <a:xfrm>
            <a:off x="467544" y="910855"/>
            <a:ext cx="8208912" cy="584775"/>
          </a:xfrm>
          <a:prstGeom prst="rect">
            <a:avLst/>
          </a:prstGeom>
          <a:solidFill>
            <a:schemeClr val="bg1">
              <a:lumMod val="85000"/>
            </a:schemeClr>
          </a:solidFill>
        </p:spPr>
        <p:txBody>
          <a:bodyPr wrap="square" rtlCol="0">
            <a:spAutoFit/>
          </a:bodyPr>
          <a:lstStyle/>
          <a:p>
            <a:pPr algn="ctr"/>
            <a:r>
              <a:rPr lang="de-DE" sz="3200" dirty="0"/>
              <a:t>Anträge zur Mitgliederversammlung:</a:t>
            </a:r>
          </a:p>
        </p:txBody>
      </p:sp>
      <p:sp>
        <p:nvSpPr>
          <p:cNvPr id="2" name="Textfeld 1"/>
          <p:cNvSpPr txBox="1"/>
          <p:nvPr/>
        </p:nvSpPr>
        <p:spPr>
          <a:xfrm>
            <a:off x="467544" y="1628800"/>
            <a:ext cx="8208912" cy="3077766"/>
          </a:xfrm>
          <a:prstGeom prst="rect">
            <a:avLst/>
          </a:prstGeom>
          <a:noFill/>
        </p:spPr>
        <p:txBody>
          <a:bodyPr wrap="square" rtlCol="0">
            <a:spAutoFit/>
          </a:bodyPr>
          <a:lstStyle/>
          <a:p>
            <a:pPr algn="ctr"/>
            <a:r>
              <a:rPr lang="de-DE" sz="2800" b="1" dirty="0"/>
              <a:t>Antrag 4: Peter </a:t>
            </a:r>
            <a:r>
              <a:rPr lang="de-DE" sz="2800" b="1" dirty="0" err="1"/>
              <a:t>Thuro</a:t>
            </a:r>
            <a:endParaRPr lang="de-DE" sz="2800" b="1" dirty="0"/>
          </a:p>
          <a:p>
            <a:pPr algn="ctr"/>
            <a:endParaRPr lang="de-DE" sz="2800" b="1" dirty="0"/>
          </a:p>
          <a:p>
            <a:r>
              <a:rPr lang="de-DE" sz="2000" dirty="0"/>
              <a:t>Gegen die PKW-Einfahrterlaubnis Dienstagsnachmittag lege ich ein Veto ein. Der Grund dafür ist, dass zu viele PKW die Möglichkeit (aus)nutzen. An manchen Tagen stehen die Autos vor der Einfahrt Schlange, um runter zu fahren. Darüber hinaus fahren die Autos zu schnell und es wird Staub aufgewirbelt. Es ist laut und der Gestank durch die laufenden Motoren ist alles andere als schön.</a:t>
            </a:r>
            <a:endParaRPr lang="de-DE" sz="3200" dirty="0"/>
          </a:p>
          <a:p>
            <a:endParaRPr lang="de-DE" dirty="0"/>
          </a:p>
        </p:txBody>
      </p:sp>
      <p:sp>
        <p:nvSpPr>
          <p:cNvPr id="8" name="Textfeld 7">
            <a:extLst>
              <a:ext uri="{FF2B5EF4-FFF2-40B4-BE49-F238E27FC236}">
                <a16:creationId xmlns:a16="http://schemas.microsoft.com/office/drawing/2014/main" id="{654E4FBD-43B7-F885-AF4B-967A85CCA20A}"/>
              </a:ext>
            </a:extLst>
          </p:cNvPr>
          <p:cNvSpPr txBox="1"/>
          <p:nvPr/>
        </p:nvSpPr>
        <p:spPr>
          <a:xfrm>
            <a:off x="647564" y="2151435"/>
            <a:ext cx="7848872" cy="584775"/>
          </a:xfrm>
          <a:prstGeom prst="rect">
            <a:avLst/>
          </a:prstGeom>
          <a:noFill/>
        </p:spPr>
        <p:txBody>
          <a:bodyPr wrap="square" rtlCol="0">
            <a:spAutoFit/>
          </a:bodyPr>
          <a:lstStyle/>
          <a:p>
            <a:endParaRPr lang="de-DE" sz="1400" dirty="0"/>
          </a:p>
          <a:p>
            <a:endParaRPr lang="de-DE" dirty="0"/>
          </a:p>
        </p:txBody>
      </p:sp>
      <p:sp>
        <p:nvSpPr>
          <p:cNvPr id="3" name="Textfeld 2">
            <a:extLst>
              <a:ext uri="{FF2B5EF4-FFF2-40B4-BE49-F238E27FC236}">
                <a16:creationId xmlns:a16="http://schemas.microsoft.com/office/drawing/2014/main" id="{197659A9-81F9-F6F7-AC5F-DF3EBD8377C4}"/>
              </a:ext>
            </a:extLst>
          </p:cNvPr>
          <p:cNvSpPr txBox="1"/>
          <p:nvPr/>
        </p:nvSpPr>
        <p:spPr>
          <a:xfrm>
            <a:off x="5796136" y="5517232"/>
            <a:ext cx="2376264" cy="369332"/>
          </a:xfrm>
          <a:prstGeom prst="rect">
            <a:avLst/>
          </a:prstGeom>
          <a:solidFill>
            <a:srgbClr val="FF0000"/>
          </a:solidFill>
        </p:spPr>
        <p:txBody>
          <a:bodyPr wrap="square" rtlCol="0">
            <a:spAutoFit/>
          </a:bodyPr>
          <a:lstStyle/>
          <a:p>
            <a:pPr algn="ctr"/>
            <a:r>
              <a:rPr lang="de-DE" dirty="0"/>
              <a:t>Antrag abgelehnt.</a:t>
            </a:r>
          </a:p>
        </p:txBody>
      </p:sp>
    </p:spTree>
    <p:extLst>
      <p:ext uri="{BB962C8B-B14F-4D97-AF65-F5344CB8AC3E}">
        <p14:creationId xmlns:p14="http://schemas.microsoft.com/office/powerpoint/2010/main" val="26416622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66</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08981"/>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dirty="0">
                <a:solidFill>
                  <a:schemeClr val="bg1">
                    <a:lumMod val="75000"/>
                  </a:schemeClr>
                </a:solidFill>
              </a:rPr>
              <a:t>TOP  1   	Genehmigung der Niederschrift über die 	Jahreshauptversammlung  2016 </a:t>
            </a:r>
          </a:p>
          <a:p>
            <a:r>
              <a:rPr lang="de-DE" dirty="0">
                <a:solidFill>
                  <a:schemeClr val="bg1">
                    <a:lumMod val="75000"/>
                  </a:schemeClr>
                </a:solidFill>
              </a:rPr>
              <a:t>TOP  2 	Geschäftsbericht</a:t>
            </a:r>
          </a:p>
          <a:p>
            <a:r>
              <a:rPr lang="de-DE" dirty="0">
                <a:solidFill>
                  <a:schemeClr val="bg1">
                    <a:lumMod val="75000"/>
                  </a:schemeClr>
                </a:solidFill>
              </a:rPr>
              <a:t>TOP  3 	Kassenbericht</a:t>
            </a:r>
          </a:p>
          <a:p>
            <a:r>
              <a:rPr lang="de-DE" dirty="0">
                <a:solidFill>
                  <a:schemeClr val="bg1">
                    <a:lumMod val="75000"/>
                  </a:schemeClr>
                </a:solidFill>
              </a:rPr>
              <a:t>TOP  4  	Bericht der Kassenprüfer</a:t>
            </a:r>
          </a:p>
          <a:p>
            <a:r>
              <a:rPr lang="de-DE" dirty="0">
                <a:solidFill>
                  <a:schemeClr val="bg1">
                    <a:lumMod val="75000"/>
                  </a:schemeClr>
                </a:solidFill>
              </a:rPr>
              <a:t>TOP  5	Aussprachen zu Punkt 2-3-4</a:t>
            </a:r>
          </a:p>
          <a:p>
            <a:r>
              <a:rPr lang="de-DE" dirty="0">
                <a:solidFill>
                  <a:schemeClr val="bg1">
                    <a:lumMod val="75000"/>
                  </a:schemeClr>
                </a:solidFill>
              </a:rPr>
              <a:t>TOP  6	Entlastung des Vorstandes	</a:t>
            </a:r>
          </a:p>
          <a:p>
            <a:r>
              <a:rPr lang="de-DE" dirty="0">
                <a:solidFill>
                  <a:schemeClr val="bg1">
                    <a:lumMod val="75000"/>
                  </a:schemeClr>
                </a:solidFill>
              </a:rPr>
              <a:t>TOP  7	Ehrungen</a:t>
            </a:r>
          </a:p>
          <a:p>
            <a:r>
              <a:rPr lang="de-DE" dirty="0">
                <a:solidFill>
                  <a:schemeClr val="bg1">
                    <a:lumMod val="75000"/>
                  </a:schemeClr>
                </a:solidFill>
              </a:rPr>
              <a:t>TOP  8	Wahlen zum Vorstand – </a:t>
            </a:r>
          </a:p>
          <a:p>
            <a:r>
              <a:rPr lang="de-DE" dirty="0">
                <a:solidFill>
                  <a:schemeClr val="bg1">
                    <a:lumMod val="75000"/>
                  </a:schemeClr>
                </a:solidFill>
              </a:rPr>
              <a:t>	</a:t>
            </a:r>
            <a:r>
              <a:rPr lang="de-DE" sz="900" dirty="0">
                <a:solidFill>
                  <a:schemeClr val="bg1">
                    <a:lumMod val="75000"/>
                  </a:schemeClr>
                </a:solidFill>
              </a:rPr>
              <a:t>1. Vorsitzender, 2. Vorsitzender, 1. Kassierer, 2. Kassierer ,Schriftführer,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dirty="0">
                <a:solidFill>
                  <a:schemeClr val="bg1">
                    <a:lumMod val="75000"/>
                  </a:schemeClr>
                </a:solidFill>
              </a:rPr>
              <a:t>TOP 11	Behandlung eingegangener Anträge </a:t>
            </a:r>
          </a:p>
          <a:p>
            <a:r>
              <a:rPr lang="de-DE" sz="2400" b="1" dirty="0"/>
              <a:t>TOP 12	Mitteilungen – Anregungen - Wünsche  </a:t>
            </a:r>
          </a:p>
        </p:txBody>
      </p:sp>
    </p:spTree>
    <p:extLst>
      <p:ext uri="{BB962C8B-B14F-4D97-AF65-F5344CB8AC3E}">
        <p14:creationId xmlns:p14="http://schemas.microsoft.com/office/powerpoint/2010/main" val="415403858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AA2561-6F28-0826-7630-A6433886C0BB}"/>
              </a:ext>
            </a:extLst>
          </p:cNvPr>
          <p:cNvSpPr>
            <a:spLocks noGrp="1"/>
          </p:cNvSpPr>
          <p:nvPr>
            <p:ph type="title"/>
          </p:nvPr>
        </p:nvSpPr>
        <p:spPr/>
        <p:txBody>
          <a:bodyPr>
            <a:noAutofit/>
          </a:bodyPr>
          <a:lstStyle/>
          <a:p>
            <a:r>
              <a:rPr lang="de-DE" sz="2800" b="1" dirty="0"/>
              <a:t>Anregungen – Wünsche - Verschiedenes</a:t>
            </a:r>
            <a:endParaRPr lang="de-DE" sz="2800" dirty="0"/>
          </a:p>
        </p:txBody>
      </p:sp>
      <p:sp>
        <p:nvSpPr>
          <p:cNvPr id="3" name="Inhaltsplatzhalter 2">
            <a:extLst>
              <a:ext uri="{FF2B5EF4-FFF2-40B4-BE49-F238E27FC236}">
                <a16:creationId xmlns:a16="http://schemas.microsoft.com/office/drawing/2014/main" id="{837D9497-EB0E-345D-D7F5-9E159837B4C9}"/>
              </a:ext>
            </a:extLst>
          </p:cNvPr>
          <p:cNvSpPr>
            <a:spLocks noGrp="1"/>
          </p:cNvSpPr>
          <p:nvPr>
            <p:ph idx="1"/>
          </p:nvPr>
        </p:nvSpPr>
        <p:spPr/>
        <p:txBody>
          <a:bodyPr>
            <a:normAutofit/>
          </a:bodyPr>
          <a:lstStyle/>
          <a:p>
            <a:r>
              <a:rPr lang="de-DE" sz="2000" dirty="0"/>
              <a:t>Es gab noch einen anonymen Antrag der nicht bearbeitet werden durfte weil der Verfasser unbekannt ist. Einen Punkt möchte ich trotzdem aufgreifen. Haltung von Hunden im Garten. Es gibt regelmäßig Beschwerden das Gartenfreunde Besucher und Passanten von diesen Hunden angebellt und erschreckt werden. Die Halter haben dafür zu sorgen dass solche Belästigungen vermieden werden.</a:t>
            </a:r>
          </a:p>
          <a:p>
            <a:endParaRPr lang="de-DE" sz="2000" dirty="0"/>
          </a:p>
        </p:txBody>
      </p:sp>
      <p:sp>
        <p:nvSpPr>
          <p:cNvPr id="4" name="Datumsplatzhalter 3">
            <a:extLst>
              <a:ext uri="{FF2B5EF4-FFF2-40B4-BE49-F238E27FC236}">
                <a16:creationId xmlns:a16="http://schemas.microsoft.com/office/drawing/2014/main" id="{F18C6280-D28F-41CD-8B4B-6DD66197AD1C}"/>
              </a:ext>
            </a:extLst>
          </p:cNvPr>
          <p:cNvSpPr>
            <a:spLocks noGrp="1"/>
          </p:cNvSpPr>
          <p:nvPr>
            <p:ph type="dt" sz="half" idx="10"/>
          </p:nvPr>
        </p:nvSpPr>
        <p:spPr/>
        <p:txBody>
          <a:bodyPr/>
          <a:lstStyle/>
          <a:p>
            <a:r>
              <a:rPr lang="de-DE" dirty="0"/>
              <a:t>11.02.2023</a:t>
            </a:r>
          </a:p>
        </p:txBody>
      </p:sp>
      <p:sp>
        <p:nvSpPr>
          <p:cNvPr id="5" name="Fußzeilenplatzhalter 4">
            <a:extLst>
              <a:ext uri="{FF2B5EF4-FFF2-40B4-BE49-F238E27FC236}">
                <a16:creationId xmlns:a16="http://schemas.microsoft.com/office/drawing/2014/main" id="{8185B41C-4B86-D901-3912-FB43878CE8EE}"/>
              </a:ext>
            </a:extLst>
          </p:cNvPr>
          <p:cNvSpPr>
            <a:spLocks noGrp="1"/>
          </p:cNvSpPr>
          <p:nvPr>
            <p:ph type="ftr" sz="quarter" idx="11"/>
          </p:nvPr>
        </p:nvSpPr>
        <p:spPr/>
        <p:txBody>
          <a:bodyPr/>
          <a:lstStyle/>
          <a:p>
            <a:r>
              <a:rPr lang="de-DE" dirty="0"/>
              <a:t>KGV Langerfeld e.V.  Jahreshauptversammlung 2023</a:t>
            </a:r>
          </a:p>
        </p:txBody>
      </p:sp>
      <p:sp>
        <p:nvSpPr>
          <p:cNvPr id="6" name="Foliennummernplatzhalter 5">
            <a:extLst>
              <a:ext uri="{FF2B5EF4-FFF2-40B4-BE49-F238E27FC236}">
                <a16:creationId xmlns:a16="http://schemas.microsoft.com/office/drawing/2014/main" id="{9E2FF544-6F6E-5320-D555-5BA4CAD8D3D3}"/>
              </a:ext>
            </a:extLst>
          </p:cNvPr>
          <p:cNvSpPr>
            <a:spLocks noGrp="1"/>
          </p:cNvSpPr>
          <p:nvPr>
            <p:ph type="sldNum" sz="quarter" idx="12"/>
          </p:nvPr>
        </p:nvSpPr>
        <p:spPr/>
        <p:txBody>
          <a:bodyPr/>
          <a:lstStyle/>
          <a:p>
            <a:fld id="{D63DDB03-F867-4CB0-95A5-C17BB7E4D717}" type="slidenum">
              <a:rPr lang="de-DE" smtClean="0"/>
              <a:pPr/>
              <a:t>67</a:t>
            </a:fld>
            <a:endParaRPr lang="de-DE"/>
          </a:p>
        </p:txBody>
      </p:sp>
    </p:spTree>
    <p:extLst>
      <p:ext uri="{BB962C8B-B14F-4D97-AF65-F5344CB8AC3E}">
        <p14:creationId xmlns:p14="http://schemas.microsoft.com/office/powerpoint/2010/main" val="5727804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2023</a:t>
            </a:r>
          </a:p>
        </p:txBody>
      </p:sp>
      <p:sp>
        <p:nvSpPr>
          <p:cNvPr id="5" name="Foliennummernplatzhalter 4"/>
          <p:cNvSpPr>
            <a:spLocks noGrp="1"/>
          </p:cNvSpPr>
          <p:nvPr>
            <p:ph type="sldNum" sz="quarter" idx="12"/>
          </p:nvPr>
        </p:nvSpPr>
        <p:spPr/>
        <p:txBody>
          <a:bodyPr/>
          <a:lstStyle/>
          <a:p>
            <a:fld id="{D63DDB03-F867-4CB0-95A5-C17BB7E4D717}" type="slidenum">
              <a:rPr lang="de-DE" smtClean="0"/>
              <a:pPr/>
              <a:t>68</a:t>
            </a:fld>
            <a:endParaRPr lang="de-DE"/>
          </a:p>
        </p:txBody>
      </p:sp>
      <p:sp>
        <p:nvSpPr>
          <p:cNvPr id="6" name="Datumsplatzhalter 5"/>
          <p:cNvSpPr>
            <a:spLocks noGrp="1"/>
          </p:cNvSpPr>
          <p:nvPr>
            <p:ph type="dt" sz="half" idx="10"/>
          </p:nvPr>
        </p:nvSpPr>
        <p:spPr/>
        <p:txBody>
          <a:bodyPr/>
          <a:lstStyle/>
          <a:p>
            <a:r>
              <a:rPr lang="de-DE" dirty="0"/>
              <a:t>11.02.2023</a:t>
            </a:r>
          </a:p>
        </p:txBody>
      </p:sp>
      <p:sp>
        <p:nvSpPr>
          <p:cNvPr id="3" name="Rechteck 2"/>
          <p:cNvSpPr/>
          <p:nvPr/>
        </p:nvSpPr>
        <p:spPr>
          <a:xfrm>
            <a:off x="1475656" y="836712"/>
            <a:ext cx="6318448" cy="4770537"/>
          </a:xfrm>
          <a:prstGeom prst="rect">
            <a:avLst/>
          </a:prstGeom>
        </p:spPr>
        <p:txBody>
          <a:bodyPr wrap="square">
            <a:spAutoFit/>
          </a:bodyPr>
          <a:lstStyle/>
          <a:p>
            <a:pPr algn="ctr"/>
            <a:r>
              <a:rPr lang="de-DE" sz="4000" dirty="0"/>
              <a:t>Vielen Dank für Eure Teilnahme an der Jahreshauptversammlung 2023</a:t>
            </a:r>
          </a:p>
          <a:p>
            <a:pPr algn="ctr"/>
            <a:r>
              <a:rPr lang="de-DE" sz="4000" dirty="0"/>
              <a:t>Wir wünschen Allen ein gutes und sonniges Gartenjahr, und vor allem viel Gesundheit.</a:t>
            </a:r>
          </a:p>
          <a:p>
            <a:endParaRPr lang="de-DE" sz="2400" b="1" dirty="0"/>
          </a:p>
        </p:txBody>
      </p:sp>
    </p:spTree>
    <p:extLst>
      <p:ext uri="{BB962C8B-B14F-4D97-AF65-F5344CB8AC3E}">
        <p14:creationId xmlns:p14="http://schemas.microsoft.com/office/powerpoint/2010/main" val="1920713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7</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8" name="Textfeld 7"/>
          <p:cNvSpPr txBox="1"/>
          <p:nvPr/>
        </p:nvSpPr>
        <p:spPr>
          <a:xfrm>
            <a:off x="506358" y="1916832"/>
            <a:ext cx="7848872" cy="3108543"/>
          </a:xfrm>
          <a:prstGeom prst="rect">
            <a:avLst/>
          </a:prstGeom>
          <a:noFill/>
        </p:spPr>
        <p:txBody>
          <a:bodyPr wrap="square" rtlCol="0">
            <a:spAutoFit/>
          </a:bodyPr>
          <a:lstStyle/>
          <a:p>
            <a:r>
              <a:rPr lang="de-DE" sz="2800" b="1" dirty="0"/>
              <a:t>Fristgerecht zugestellt wurden:</a:t>
            </a:r>
          </a:p>
          <a:p>
            <a:endParaRPr lang="de-DE" sz="2400" dirty="0"/>
          </a:p>
          <a:p>
            <a:pPr>
              <a:buFont typeface="Wingdings" pitchFamily="2" charset="2"/>
              <a:buChar char="Ø"/>
            </a:pPr>
            <a:r>
              <a:rPr lang="de-DE" sz="2400" dirty="0"/>
              <a:t>Die Jahresrechnung 2023 / 2024</a:t>
            </a:r>
          </a:p>
          <a:p>
            <a:pPr>
              <a:buFont typeface="Wingdings" pitchFamily="2" charset="2"/>
              <a:buChar char="Ø"/>
            </a:pPr>
            <a:endParaRPr lang="de-DE" sz="2400" dirty="0"/>
          </a:p>
          <a:p>
            <a:pPr>
              <a:buFont typeface="Wingdings" pitchFamily="2" charset="2"/>
              <a:buChar char="Ø"/>
            </a:pPr>
            <a:r>
              <a:rPr lang="de-DE" sz="2400" dirty="0"/>
              <a:t>Die </a:t>
            </a:r>
            <a:r>
              <a:rPr lang="de-DE" sz="2400" dirty="0">
                <a:hlinkClick r:id="rId3" action="ppaction://hlinkfile"/>
              </a:rPr>
              <a:t>Einladung</a:t>
            </a:r>
            <a:r>
              <a:rPr lang="de-DE" sz="2400" dirty="0"/>
              <a:t> zur Jahreshauptversammlung sowie die</a:t>
            </a:r>
          </a:p>
          <a:p>
            <a:r>
              <a:rPr lang="de-DE" sz="2400" dirty="0"/>
              <a:t>    vorläufige Tagesordnung.</a:t>
            </a:r>
          </a:p>
          <a:p>
            <a:endParaRPr lang="de-DE" sz="2400" dirty="0"/>
          </a:p>
          <a:p>
            <a:pPr>
              <a:buFont typeface="Wingdings" pitchFamily="2" charset="2"/>
              <a:buChar char="Ø"/>
            </a:pPr>
            <a:r>
              <a:rPr lang="de-DE" sz="2400" dirty="0"/>
              <a:t>Die </a:t>
            </a:r>
            <a:r>
              <a:rPr lang="de-DE" sz="2400" dirty="0">
                <a:hlinkClick r:id="rId4" action="ppaction://hlinkfile"/>
              </a:rPr>
              <a:t>Niederschrift</a:t>
            </a:r>
            <a:r>
              <a:rPr lang="de-DE" sz="2400" dirty="0"/>
              <a:t> der Jahreshauptversammlung 2023 </a:t>
            </a:r>
          </a:p>
        </p:txBody>
      </p:sp>
      <p:sp>
        <p:nvSpPr>
          <p:cNvPr id="11" name="Textfeld 10"/>
          <p:cNvSpPr txBox="1"/>
          <p:nvPr/>
        </p:nvSpPr>
        <p:spPr>
          <a:xfrm>
            <a:off x="539552" y="1052736"/>
            <a:ext cx="8064896" cy="523220"/>
          </a:xfrm>
          <a:prstGeom prst="rect">
            <a:avLst/>
          </a:prstGeom>
          <a:solidFill>
            <a:schemeClr val="bg1">
              <a:lumMod val="85000"/>
            </a:schemeClr>
          </a:solidFill>
        </p:spPr>
        <p:txBody>
          <a:bodyPr wrap="square" rtlCol="0">
            <a:spAutoFit/>
          </a:bodyPr>
          <a:lstStyle/>
          <a:p>
            <a:pPr algn="ctr"/>
            <a:r>
              <a:rPr lang="de-DE" sz="2800" b="1" dirty="0"/>
              <a:t>Feststellung der ordnungsgemäßen Einberufung</a:t>
            </a:r>
          </a:p>
        </p:txBody>
      </p:sp>
    </p:spTree>
    <p:extLst>
      <p:ext uri="{BB962C8B-B14F-4D97-AF65-F5344CB8AC3E}">
        <p14:creationId xmlns:p14="http://schemas.microsoft.com/office/powerpoint/2010/main" val="26290547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8</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2" name="Textfeld 1"/>
          <p:cNvSpPr txBox="1"/>
          <p:nvPr/>
        </p:nvSpPr>
        <p:spPr>
          <a:xfrm>
            <a:off x="323528" y="1268760"/>
            <a:ext cx="8208912" cy="584775"/>
          </a:xfrm>
          <a:prstGeom prst="rect">
            <a:avLst/>
          </a:prstGeom>
          <a:solidFill>
            <a:schemeClr val="bg1">
              <a:lumMod val="85000"/>
            </a:schemeClr>
          </a:solidFill>
        </p:spPr>
        <p:txBody>
          <a:bodyPr wrap="square" rtlCol="0">
            <a:spAutoFit/>
          </a:bodyPr>
          <a:lstStyle/>
          <a:p>
            <a:pPr algn="ctr"/>
            <a:r>
              <a:rPr lang="de-DE" sz="3200" dirty="0"/>
              <a:t>Feststellung der </a:t>
            </a:r>
            <a:r>
              <a:rPr lang="de-DE" sz="3200" dirty="0" err="1"/>
              <a:t>Beschlußfähigkeit</a:t>
            </a:r>
            <a:endParaRPr lang="de-DE" sz="3200" dirty="0"/>
          </a:p>
        </p:txBody>
      </p:sp>
      <p:sp>
        <p:nvSpPr>
          <p:cNvPr id="11" name="Textfeld 10"/>
          <p:cNvSpPr txBox="1"/>
          <p:nvPr/>
        </p:nvSpPr>
        <p:spPr>
          <a:xfrm>
            <a:off x="323528" y="1916832"/>
            <a:ext cx="8136904" cy="2954655"/>
          </a:xfrm>
          <a:prstGeom prst="rect">
            <a:avLst/>
          </a:prstGeom>
          <a:noFill/>
        </p:spPr>
        <p:txBody>
          <a:bodyPr wrap="square" rtlCol="0">
            <a:spAutoFit/>
          </a:bodyPr>
          <a:lstStyle/>
          <a:p>
            <a:pPr algn="ctr"/>
            <a:r>
              <a:rPr lang="de-DE" sz="2800" b="1" dirty="0"/>
              <a:t>Durch die fristgerechte Zustellung der Einladung zur Jahreshauptversammlung wird die Beschlußfähigkeit festgestellt.</a:t>
            </a:r>
          </a:p>
          <a:p>
            <a:pPr algn="ctr"/>
            <a:endParaRPr lang="de-DE" sz="2800" b="1" dirty="0"/>
          </a:p>
          <a:p>
            <a:pPr algn="ctr"/>
            <a:r>
              <a:rPr lang="de-DE" sz="2800" b="1" dirty="0">
                <a:solidFill>
                  <a:srgbClr val="0070C0"/>
                </a:solidFill>
              </a:rPr>
              <a:t>Anzahl der stimmberechtigten Mitglieder auf Basis der Anwesenheitsliste:</a:t>
            </a:r>
            <a:endParaRPr lang="de-DE" b="1" dirty="0">
              <a:solidFill>
                <a:srgbClr val="0070C0"/>
              </a:solidFill>
            </a:endParaRPr>
          </a:p>
          <a:p>
            <a:endParaRPr lang="de-DE" dirty="0"/>
          </a:p>
        </p:txBody>
      </p:sp>
      <p:sp>
        <p:nvSpPr>
          <p:cNvPr id="12" name="Textfeld 11"/>
          <p:cNvSpPr txBox="1"/>
          <p:nvPr/>
        </p:nvSpPr>
        <p:spPr>
          <a:xfrm>
            <a:off x="3887924" y="4893534"/>
            <a:ext cx="1296144" cy="1415772"/>
          </a:xfrm>
          <a:prstGeom prst="rect">
            <a:avLst/>
          </a:prstGeom>
          <a:solidFill>
            <a:srgbClr val="FFFF00"/>
          </a:solidFill>
        </p:spPr>
        <p:txBody>
          <a:bodyPr wrap="square" rtlCol="0">
            <a:spAutoFit/>
          </a:bodyPr>
          <a:lstStyle/>
          <a:p>
            <a:pPr algn="ctr"/>
            <a:endParaRPr lang="de-DE" sz="6600" dirty="0">
              <a:solidFill>
                <a:srgbClr val="FF0000"/>
              </a:solidFill>
            </a:endParaRPr>
          </a:p>
          <a:p>
            <a:pPr algn="ctr"/>
            <a:endParaRPr lang="de-DE" dirty="0"/>
          </a:p>
        </p:txBody>
      </p:sp>
    </p:spTree>
    <p:extLst>
      <p:ext uri="{BB962C8B-B14F-4D97-AF65-F5344CB8AC3E}">
        <p14:creationId xmlns:p14="http://schemas.microsoft.com/office/powerpoint/2010/main" val="3007214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20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2" end="2"/>
                                            </p:txEl>
                                          </p:spTgt>
                                        </p:tgtEl>
                                        <p:attrNameLst>
                                          <p:attrName>style.visibility</p:attrName>
                                        </p:attrNameLst>
                                      </p:cBhvr>
                                      <p:to>
                                        <p:strVal val="visible"/>
                                      </p:to>
                                    </p:set>
                                    <p:animEffect transition="in" filter="fade">
                                      <p:cBhvr>
                                        <p:cTn id="12" dur="2000"/>
                                        <p:tgtEl>
                                          <p:spTgt spid="1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ußzeilenplatzhalter 3"/>
          <p:cNvSpPr>
            <a:spLocks noGrp="1"/>
          </p:cNvSpPr>
          <p:nvPr>
            <p:ph type="ftr" sz="quarter" idx="11"/>
          </p:nvPr>
        </p:nvSpPr>
        <p:spPr/>
        <p:txBody>
          <a:bodyPr/>
          <a:lstStyle/>
          <a:p>
            <a:r>
              <a:rPr lang="de-DE" dirty="0"/>
              <a:t>KGV Langerfeld e.V.  Jahreshauptversammlung 2024</a:t>
            </a:r>
          </a:p>
        </p:txBody>
      </p:sp>
      <p:sp>
        <p:nvSpPr>
          <p:cNvPr id="5" name="Foliennummernplatzhalter 4"/>
          <p:cNvSpPr>
            <a:spLocks noGrp="1"/>
          </p:cNvSpPr>
          <p:nvPr>
            <p:ph type="sldNum" sz="quarter" idx="12"/>
          </p:nvPr>
        </p:nvSpPr>
        <p:spPr/>
        <p:txBody>
          <a:bodyPr/>
          <a:lstStyle/>
          <a:p>
            <a:fld id="{D63DDB03-F867-4CB0-95A5-C17BB7E4D717}" type="slidenum">
              <a:rPr lang="de-DE" smtClean="0"/>
              <a:pPr/>
              <a:t>9</a:t>
            </a:fld>
            <a:endParaRPr lang="de-DE"/>
          </a:p>
        </p:txBody>
      </p:sp>
      <p:sp>
        <p:nvSpPr>
          <p:cNvPr id="6" name="Datumsplatzhalter 5"/>
          <p:cNvSpPr>
            <a:spLocks noGrp="1"/>
          </p:cNvSpPr>
          <p:nvPr>
            <p:ph type="dt" sz="half" idx="10"/>
          </p:nvPr>
        </p:nvSpPr>
        <p:spPr/>
        <p:txBody>
          <a:bodyPr/>
          <a:lstStyle/>
          <a:p>
            <a:r>
              <a:rPr lang="de-DE" dirty="0"/>
              <a:t>10.02.2024</a:t>
            </a:r>
          </a:p>
        </p:txBody>
      </p:sp>
      <p:sp>
        <p:nvSpPr>
          <p:cNvPr id="3" name="Rechteck 2"/>
          <p:cNvSpPr/>
          <p:nvPr/>
        </p:nvSpPr>
        <p:spPr>
          <a:xfrm>
            <a:off x="1475656" y="836712"/>
            <a:ext cx="6318448" cy="4801314"/>
          </a:xfrm>
          <a:prstGeom prst="rect">
            <a:avLst/>
          </a:prstGeom>
        </p:spPr>
        <p:txBody>
          <a:bodyPr wrap="square">
            <a:spAutoFit/>
          </a:bodyPr>
          <a:lstStyle/>
          <a:p>
            <a:r>
              <a:rPr lang="de-DE" sz="2400" b="1" u="sng" dirty="0"/>
              <a:t>Tagesordnung</a:t>
            </a:r>
            <a:r>
              <a:rPr lang="de-DE" u="sng" dirty="0"/>
              <a:t>:</a:t>
            </a:r>
            <a:endParaRPr lang="de-DE" b="1" dirty="0"/>
          </a:p>
          <a:p>
            <a:r>
              <a:rPr lang="de-DE" dirty="0"/>
              <a:t> </a:t>
            </a:r>
          </a:p>
          <a:p>
            <a:r>
              <a:rPr lang="de-DE" sz="2000" b="1" dirty="0"/>
              <a:t>TOP  1   	Genehmigung der Niederschrift über die 	Jahreshauptversammlung  2023</a:t>
            </a:r>
          </a:p>
          <a:p>
            <a:r>
              <a:rPr lang="de-DE" dirty="0">
                <a:solidFill>
                  <a:schemeClr val="bg1">
                    <a:lumMod val="75000"/>
                  </a:schemeClr>
                </a:solidFill>
              </a:rPr>
              <a:t>TOP  2 	Geschäftsbericht</a:t>
            </a:r>
          </a:p>
          <a:p>
            <a:r>
              <a:rPr lang="de-DE" dirty="0">
                <a:solidFill>
                  <a:schemeClr val="bg1">
                    <a:lumMod val="75000"/>
                  </a:schemeClr>
                </a:solidFill>
              </a:rPr>
              <a:t>TOP  3 	Kassenbericht</a:t>
            </a:r>
          </a:p>
          <a:p>
            <a:r>
              <a:rPr lang="de-DE" dirty="0">
                <a:solidFill>
                  <a:schemeClr val="bg1">
                    <a:lumMod val="75000"/>
                  </a:schemeClr>
                </a:solidFill>
              </a:rPr>
              <a:t>TOP  4  	Bericht der Kassenprüfer</a:t>
            </a:r>
          </a:p>
          <a:p>
            <a:r>
              <a:rPr lang="de-DE" dirty="0">
                <a:solidFill>
                  <a:schemeClr val="bg1">
                    <a:lumMod val="75000"/>
                  </a:schemeClr>
                </a:solidFill>
              </a:rPr>
              <a:t>TOP  5	Aussprachen zu Punkt 2-3-4</a:t>
            </a:r>
          </a:p>
          <a:p>
            <a:r>
              <a:rPr lang="de-DE" dirty="0">
                <a:solidFill>
                  <a:schemeClr val="bg1">
                    <a:lumMod val="75000"/>
                  </a:schemeClr>
                </a:solidFill>
              </a:rPr>
              <a:t>TOP  6	Entlastung des Vorstandes	</a:t>
            </a:r>
          </a:p>
          <a:p>
            <a:r>
              <a:rPr lang="de-DE" dirty="0">
                <a:solidFill>
                  <a:schemeClr val="bg1">
                    <a:lumMod val="75000"/>
                  </a:schemeClr>
                </a:solidFill>
              </a:rPr>
              <a:t>TOP  7	Ehrungen</a:t>
            </a:r>
          </a:p>
          <a:p>
            <a:r>
              <a:rPr lang="de-DE" dirty="0">
                <a:solidFill>
                  <a:schemeClr val="bg1">
                    <a:lumMod val="75000"/>
                  </a:schemeClr>
                </a:solidFill>
              </a:rPr>
              <a:t>TOP  8	Wahlen zum Vorstand – </a:t>
            </a:r>
          </a:p>
          <a:p>
            <a:r>
              <a:rPr lang="de-DE" dirty="0">
                <a:solidFill>
                  <a:schemeClr val="bg1">
                    <a:lumMod val="75000"/>
                  </a:schemeClr>
                </a:solidFill>
              </a:rPr>
              <a:t>	</a:t>
            </a:r>
            <a:r>
              <a:rPr lang="de-DE" sz="900" dirty="0">
                <a:solidFill>
                  <a:schemeClr val="bg1">
                    <a:lumMod val="75000"/>
                  </a:schemeClr>
                </a:solidFill>
              </a:rPr>
              <a:t>1. Vorsitzender, 2. Vorsitzender, 1. Kassierer, Fachberater und Beisitzer.</a:t>
            </a:r>
          </a:p>
          <a:p>
            <a:r>
              <a:rPr lang="de-DE" dirty="0">
                <a:solidFill>
                  <a:schemeClr val="bg1">
                    <a:lumMod val="75000"/>
                  </a:schemeClr>
                </a:solidFill>
              </a:rPr>
              <a:t>TOP  9	Wahl des Festausschusses</a:t>
            </a:r>
          </a:p>
          <a:p>
            <a:r>
              <a:rPr lang="de-DE" dirty="0">
                <a:solidFill>
                  <a:schemeClr val="bg1">
                    <a:lumMod val="75000"/>
                  </a:schemeClr>
                </a:solidFill>
              </a:rPr>
              <a:t>TOP 10	Wahl des Kassenprüfers</a:t>
            </a:r>
          </a:p>
          <a:p>
            <a:r>
              <a:rPr lang="de-DE" dirty="0">
                <a:solidFill>
                  <a:schemeClr val="bg1">
                    <a:lumMod val="75000"/>
                  </a:schemeClr>
                </a:solidFill>
              </a:rPr>
              <a:t>TOP 11	Behandlung eingegangener Anträge </a:t>
            </a:r>
          </a:p>
          <a:p>
            <a:r>
              <a:rPr lang="de-DE" dirty="0">
                <a:solidFill>
                  <a:schemeClr val="bg1">
                    <a:lumMod val="75000"/>
                  </a:schemeClr>
                </a:solidFill>
              </a:rPr>
              <a:t>TOP 12	Mitteilungen – Anregungen - Wünsche</a:t>
            </a:r>
            <a:r>
              <a:rPr lang="de-DE" dirty="0"/>
              <a:t>  </a:t>
            </a:r>
          </a:p>
        </p:txBody>
      </p:sp>
    </p:spTree>
    <p:extLst>
      <p:ext uri="{BB962C8B-B14F-4D97-AF65-F5344CB8AC3E}">
        <p14:creationId xmlns:p14="http://schemas.microsoft.com/office/powerpoint/2010/main" val="1698027053"/>
      </p:ext>
    </p:extLst>
  </p:cSld>
  <p:clrMapOvr>
    <a:masterClrMapping/>
  </p:clrMapOvr>
</p:sld>
</file>

<file path=ppt/theme/theme1.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07 - 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007 - 2010">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 - 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4212</Words>
  <Application>Microsoft Office PowerPoint</Application>
  <PresentationFormat>Bildschirmpräsentation (4:3)</PresentationFormat>
  <Paragraphs>1183</Paragraphs>
  <Slides>68</Slides>
  <Notes>67</Notes>
  <HiddenSlides>0</HiddenSlides>
  <MMClips>0</MMClips>
  <ScaleCrop>false</ScaleCrop>
  <HeadingPairs>
    <vt:vector size="8" baseType="variant">
      <vt:variant>
        <vt:lpstr>Verwendete Schriftarten</vt:lpstr>
      </vt:variant>
      <vt:variant>
        <vt:i4>5</vt:i4>
      </vt:variant>
      <vt:variant>
        <vt:lpstr>Design</vt:lpstr>
      </vt:variant>
      <vt:variant>
        <vt:i4>1</vt:i4>
      </vt:variant>
      <vt:variant>
        <vt:lpstr>Eingebettete OLE-Server</vt:lpstr>
      </vt:variant>
      <vt:variant>
        <vt:i4>0</vt:i4>
      </vt:variant>
      <vt:variant>
        <vt:lpstr>Folientitel</vt:lpstr>
      </vt:variant>
      <vt:variant>
        <vt:i4>68</vt:i4>
      </vt:variant>
    </vt:vector>
  </HeadingPairs>
  <TitlesOfParts>
    <vt:vector size="74" baseType="lpstr">
      <vt:lpstr>Arial</vt:lpstr>
      <vt:lpstr>Calibri</vt:lpstr>
      <vt:lpstr>Open Sans</vt:lpstr>
      <vt:lpstr>Times New Roman</vt:lpstr>
      <vt:lpstr>Wingdings</vt:lpstr>
      <vt:lpstr>Larissa</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Anregungen – Wünsche - Verschiedenes</vt:lpstr>
      <vt:lpstr>PowerPoint-Präsentation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Dahlbüdding, Fred</dc:creator>
  <cp:lastModifiedBy>Fred Dahlbuedding</cp:lastModifiedBy>
  <cp:revision>475</cp:revision>
  <cp:lastPrinted>2023-02-10T09:28:47Z</cp:lastPrinted>
  <dcterms:created xsi:type="dcterms:W3CDTF">2017-01-16T05:51:40Z</dcterms:created>
  <dcterms:modified xsi:type="dcterms:W3CDTF">2024-02-09T13:06:16Z</dcterms:modified>
</cp:coreProperties>
</file>